
<file path=[Content_Types].xml><?xml version="1.0" encoding="utf-8"?>
<Types xmlns="http://schemas.openxmlformats.org/package/2006/content-types">
  <Default Extension="jpeg" ContentType="image/jpeg"/>
  <Default Extension="jpg" ContentType="image/jpeg"/>
  <Default Extension="jpg&amp;f=1&amp;nofb=1&amp;ipt=9979160531cb50b15eea5e2a43767e7024b9ba656c71cd421adbd54257a8ad76&amp;ipo=images"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ink/ink5.xml" ContentType="application/inkml+xml"/>
  <Override PartName="/ppt/ink/ink6.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7.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9" r:id="rId1"/>
  </p:sldMasterIdLst>
  <p:notesMasterIdLst>
    <p:notesMasterId r:id="rId84"/>
  </p:notesMasterIdLst>
  <p:handoutMasterIdLst>
    <p:handoutMasterId r:id="rId85"/>
  </p:handoutMasterIdLst>
  <p:sldIdLst>
    <p:sldId id="256" r:id="rId2"/>
    <p:sldId id="1190" r:id="rId3"/>
    <p:sldId id="1195" r:id="rId4"/>
    <p:sldId id="1624" r:id="rId5"/>
    <p:sldId id="1623" r:id="rId6"/>
    <p:sldId id="1085" r:id="rId7"/>
    <p:sldId id="1625" r:id="rId8"/>
    <p:sldId id="1082" r:id="rId9"/>
    <p:sldId id="1083" r:id="rId10"/>
    <p:sldId id="1087" r:id="rId11"/>
    <p:sldId id="1592" r:id="rId12"/>
    <p:sldId id="1619" r:id="rId13"/>
    <p:sldId id="1088" r:id="rId14"/>
    <p:sldId id="1090" r:id="rId15"/>
    <p:sldId id="1092" r:id="rId16"/>
    <p:sldId id="1593" r:id="rId17"/>
    <p:sldId id="1594" r:id="rId18"/>
    <p:sldId id="1595" r:id="rId19"/>
    <p:sldId id="1108" r:id="rId20"/>
    <p:sldId id="1632" r:id="rId21"/>
    <p:sldId id="1629" r:id="rId22"/>
    <p:sldId id="1631" r:id="rId23"/>
    <p:sldId id="1630" r:id="rId24"/>
    <p:sldId id="1597" r:id="rId25"/>
    <p:sldId id="1604" r:id="rId26"/>
    <p:sldId id="1633" r:id="rId27"/>
    <p:sldId id="1607" r:id="rId28"/>
    <p:sldId id="1606" r:id="rId29"/>
    <p:sldId id="1603" r:id="rId30"/>
    <p:sldId id="1116" r:id="rId31"/>
    <p:sldId id="1117" r:id="rId32"/>
    <p:sldId id="1118" r:id="rId33"/>
    <p:sldId id="1119" r:id="rId34"/>
    <p:sldId id="1120" r:id="rId35"/>
    <p:sldId id="1121" r:id="rId36"/>
    <p:sldId id="907" r:id="rId37"/>
    <p:sldId id="910" r:id="rId38"/>
    <p:sldId id="1608" r:id="rId39"/>
    <p:sldId id="945" r:id="rId40"/>
    <p:sldId id="1596" r:id="rId41"/>
    <p:sldId id="1094" r:id="rId42"/>
    <p:sldId id="1096" r:id="rId43"/>
    <p:sldId id="1095" r:id="rId44"/>
    <p:sldId id="1097" r:id="rId45"/>
    <p:sldId id="1093" r:id="rId46"/>
    <p:sldId id="1105" r:id="rId47"/>
    <p:sldId id="1099" r:id="rId48"/>
    <p:sldId id="1101" r:id="rId49"/>
    <p:sldId id="1102" r:id="rId50"/>
    <p:sldId id="1110" r:id="rId51"/>
    <p:sldId id="1612" r:id="rId52"/>
    <p:sldId id="1123" r:id="rId53"/>
    <p:sldId id="1614" r:id="rId54"/>
    <p:sldId id="1622" r:id="rId55"/>
    <p:sldId id="1621" r:id="rId56"/>
    <p:sldId id="1620" r:id="rId57"/>
    <p:sldId id="1122" r:id="rId58"/>
    <p:sldId id="1610" r:id="rId59"/>
    <p:sldId id="1613" r:id="rId60"/>
    <p:sldId id="1115" r:id="rId61"/>
    <p:sldId id="1579" r:id="rId62"/>
    <p:sldId id="1112" r:id="rId63"/>
    <p:sldId id="1615" r:id="rId64"/>
    <p:sldId id="1616" r:id="rId65"/>
    <p:sldId id="1618" r:id="rId66"/>
    <p:sldId id="1626" r:id="rId67"/>
    <p:sldId id="1627" r:id="rId68"/>
    <p:sldId id="1628" r:id="rId69"/>
    <p:sldId id="1104" r:id="rId70"/>
    <p:sldId id="1111" r:id="rId71"/>
    <p:sldId id="1113" r:id="rId72"/>
    <p:sldId id="1114" r:id="rId73"/>
    <p:sldId id="1617" r:id="rId74"/>
    <p:sldId id="1583" r:id="rId75"/>
    <p:sldId id="984" r:id="rId76"/>
    <p:sldId id="1586" r:id="rId77"/>
    <p:sldId id="1185" r:id="rId78"/>
    <p:sldId id="328" r:id="rId79"/>
    <p:sldId id="329" r:id="rId80"/>
    <p:sldId id="330" r:id="rId81"/>
    <p:sldId id="331" r:id="rId82"/>
    <p:sldId id="332"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C004B"/>
    <a:srgbClr val="BF002A"/>
    <a:srgbClr val="3D4100"/>
    <a:srgbClr val="ECBC00"/>
    <a:srgbClr val="1D3F4B"/>
    <a:srgbClr val="EC6200"/>
    <a:srgbClr val="AEA700"/>
    <a:srgbClr val="CDD30F"/>
    <a:srgbClr val="0087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FD4443E-F989-4FC4-A0C8-D5A2AF1F390B}" styleName="Dunkle Formatvorlage 1 - Akz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unkle Formatvorlage 2 - Akzent 3/Akz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58" autoAdjust="0"/>
    <p:restoredTop sz="86307" autoAdjust="0"/>
  </p:normalViewPr>
  <p:slideViewPr>
    <p:cSldViewPr>
      <p:cViewPr varScale="1">
        <p:scale>
          <a:sx n="103" d="100"/>
          <a:sy n="103" d="100"/>
        </p:scale>
        <p:origin x="648" y="1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0"/>
    </p:cViewPr>
  </p:sorterViewPr>
  <p:notesViewPr>
    <p:cSldViewPr>
      <p:cViewPr varScale="1">
        <p:scale>
          <a:sx n="97" d="100"/>
          <a:sy n="97" d="100"/>
        </p:scale>
        <p:origin x="4328" y="20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oleObject" Target="file:////Users/jakobleimgruber/Documents/Conferences%20&amp;%20talks/2024-04-30%20Bern/ethsta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jakobleimgruber/Documents/Singstats/Census%202020/t41-50%20l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jakobleimgruber/Documents/Conferences%20&amp;%20talks/2024-04-30%20Bern/pilot%20Singlish%20use%20age.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Sheet1!$A$1:$A$4</c:f>
              <c:strCache>
                <c:ptCount val="4"/>
                <c:pt idx="0">
                  <c:v>Chinese</c:v>
                </c:pt>
                <c:pt idx="1">
                  <c:v>Malays</c:v>
                </c:pt>
                <c:pt idx="2">
                  <c:v>Indians</c:v>
                </c:pt>
                <c:pt idx="3">
                  <c:v>Others</c:v>
                </c:pt>
              </c:strCache>
            </c:strRef>
          </c:cat>
          <c:val>
            <c:numRef>
              <c:f>Sheet1!$B$1:$B$4</c:f>
              <c:numCache>
                <c:formatCode>0%</c:formatCode>
                <c:ptCount val="4"/>
                <c:pt idx="0">
                  <c:v>0.75</c:v>
                </c:pt>
                <c:pt idx="1">
                  <c:v>0.13</c:v>
                </c:pt>
                <c:pt idx="2">
                  <c:v>0.09</c:v>
                </c:pt>
                <c:pt idx="3">
                  <c:v>0.03</c:v>
                </c:pt>
              </c:numCache>
            </c:numRef>
          </c:val>
          <c:extLst>
            <c:ext xmlns:c16="http://schemas.microsoft.com/office/drawing/2014/chart" uri="{C3380CC4-5D6E-409C-BE32-E72D297353CC}">
              <c16:uniqueId val="{00000000-BD15-DD49-8CBF-E2942E6C39A0}"/>
            </c:ext>
          </c:extLst>
        </c:ser>
        <c:dLbls>
          <c:showLegendKey val="0"/>
          <c:showVal val="0"/>
          <c:showCatName val="0"/>
          <c:showSerName val="0"/>
          <c:showPercent val="0"/>
          <c:showBubbleSize val="0"/>
        </c:dLbls>
        <c:gapWidth val="100"/>
        <c:axId val="548392207"/>
        <c:axId val="1419644703"/>
      </c:barChart>
      <c:catAx>
        <c:axId val="54839220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19644703"/>
        <c:crosses val="autoZero"/>
        <c:auto val="1"/>
        <c:lblAlgn val="ctr"/>
        <c:lblOffset val="100"/>
        <c:noMultiLvlLbl val="0"/>
      </c:catAx>
      <c:valAx>
        <c:axId val="141964470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483922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Frutiger Next LT W1G" panose="020B0503040204020203" pitchFamily="34" charset="0"/>
                <a:ea typeface="+mn-ea"/>
                <a:cs typeface="+mn-cs"/>
              </a:defRPr>
            </a:pPr>
            <a:r>
              <a:rPr lang="en-US" sz="1800" b="0" i="0" baseline="0" dirty="0">
                <a:effectLst/>
              </a:rPr>
              <a:t>Resident Population Aged 5 Years and Over by </a:t>
            </a:r>
            <a:r>
              <a:rPr lang="en-US" sz="1800" b="1" i="0" baseline="0" dirty="0">
                <a:effectLst/>
              </a:rPr>
              <a:t>English</a:t>
            </a:r>
            <a:r>
              <a:rPr lang="en-US" sz="1800" b="0" i="0" baseline="0" dirty="0">
                <a:effectLst/>
              </a:rPr>
              <a:t> Language Most / Second Most Frequently Spoken at Home </a:t>
            </a:r>
            <a:r>
              <a:rPr lang="en-US" sz="1800" b="1" i="0" baseline="0" dirty="0">
                <a:effectLst/>
              </a:rPr>
              <a:t>and Ethnicity </a:t>
            </a:r>
            <a:r>
              <a:rPr lang="en-US" sz="1800" b="0" i="0" baseline="0" dirty="0">
                <a:effectLst/>
              </a:rPr>
              <a:t>(2020 Census)</a:t>
            </a:r>
            <a:endParaRPr lang="en-GB" dirty="0">
              <a:effectLst/>
            </a:endParaRP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Frutiger Next LT W1G" panose="020B0503040204020203" pitchFamily="34" charset="0"/>
              <a:ea typeface="+mn-ea"/>
              <a:cs typeface="+mn-cs"/>
            </a:defRPr>
          </a:pPr>
          <a:endParaRPr lang="en-GB"/>
        </a:p>
      </c:txPr>
    </c:title>
    <c:autoTitleDeleted val="0"/>
    <c:plotArea>
      <c:layout/>
      <c:lineChart>
        <c:grouping val="standard"/>
        <c:varyColors val="0"/>
        <c:ser>
          <c:idx val="0"/>
          <c:order val="0"/>
          <c:tx>
            <c:strRef>
              <c:f>'T41'!$C$80:$N$80</c:f>
              <c:strCache>
                <c:ptCount val="12"/>
                <c:pt idx="0">
                  <c:v>Chinese</c:v>
                </c:pt>
              </c:strCache>
            </c:strRef>
          </c:tx>
          <c:spPr>
            <a:ln w="28575" cap="rnd">
              <a:solidFill>
                <a:schemeClr val="accent1"/>
              </a:solidFill>
              <a:round/>
            </a:ln>
            <a:effectLst/>
          </c:spPr>
          <c:marker>
            <c:symbol val="none"/>
          </c:marker>
          <c:cat>
            <c:strRef>
              <c:f>'T41'!$E$224:$U$224</c:f>
              <c:strCache>
                <c:ptCount val="17"/>
                <c:pt idx="0">
                  <c:v>5-9</c:v>
                </c:pt>
                <c:pt idx="1">
                  <c:v>10-14</c:v>
                </c:pt>
                <c:pt idx="2">
                  <c:v>15-19</c:v>
                </c:pt>
                <c:pt idx="3">
                  <c:v>20-24</c:v>
                </c:pt>
                <c:pt idx="4">
                  <c:v>25-29</c:v>
                </c:pt>
                <c:pt idx="5">
                  <c:v>30-34</c:v>
                </c:pt>
                <c:pt idx="6">
                  <c:v>35-39</c:v>
                </c:pt>
                <c:pt idx="7">
                  <c:v>40-44</c:v>
                </c:pt>
                <c:pt idx="8">
                  <c:v>45-49</c:v>
                </c:pt>
                <c:pt idx="9">
                  <c:v>50-54</c:v>
                </c:pt>
                <c:pt idx="10">
                  <c:v>55-59</c:v>
                </c:pt>
                <c:pt idx="11">
                  <c:v>60-64</c:v>
                </c:pt>
                <c:pt idx="12">
                  <c:v>65-69</c:v>
                </c:pt>
                <c:pt idx="13">
                  <c:v>70-74</c:v>
                </c:pt>
                <c:pt idx="14">
                  <c:v>75-79</c:v>
                </c:pt>
                <c:pt idx="15">
                  <c:v>80-84</c:v>
                </c:pt>
                <c:pt idx="16">
                  <c:v>85 &amp; Over</c:v>
                </c:pt>
              </c:strCache>
            </c:strRef>
          </c:cat>
          <c:val>
            <c:numRef>
              <c:f>'T41'!$E$83:$U$83</c:f>
              <c:numCache>
                <c:formatCode>0%</c:formatCode>
                <c:ptCount val="17"/>
                <c:pt idx="0">
                  <c:v>0.77511054037094873</c:v>
                </c:pt>
                <c:pt idx="1">
                  <c:v>0.77201216672488071</c:v>
                </c:pt>
                <c:pt idx="2">
                  <c:v>0.72619210742669227</c:v>
                </c:pt>
                <c:pt idx="3">
                  <c:v>0.66248730473472939</c:v>
                </c:pt>
                <c:pt idx="4">
                  <c:v>0.57767839580939362</c:v>
                </c:pt>
                <c:pt idx="5">
                  <c:v>0.49807696043200406</c:v>
                </c:pt>
                <c:pt idx="6">
                  <c:v>0.47232331547956691</c:v>
                </c:pt>
                <c:pt idx="7">
                  <c:v>0.49585020947983321</c:v>
                </c:pt>
                <c:pt idx="8">
                  <c:v>0.46613306889549982</c:v>
                </c:pt>
                <c:pt idx="9">
                  <c:v>0.40927362905483783</c:v>
                </c:pt>
                <c:pt idx="10">
                  <c:v>0.35249397808307864</c:v>
                </c:pt>
                <c:pt idx="11">
                  <c:v>0.35363659220768978</c:v>
                </c:pt>
                <c:pt idx="12">
                  <c:v>0.29160659890822449</c:v>
                </c:pt>
                <c:pt idx="13">
                  <c:v>0.25465347786240244</c:v>
                </c:pt>
                <c:pt idx="14">
                  <c:v>0.18658440305272084</c:v>
                </c:pt>
                <c:pt idx="15">
                  <c:v>0.14634759649637483</c:v>
                </c:pt>
                <c:pt idx="16">
                  <c:v>9.9003969145510379E-2</c:v>
                </c:pt>
              </c:numCache>
            </c:numRef>
          </c:val>
          <c:smooth val="0"/>
          <c:extLst>
            <c:ext xmlns:c16="http://schemas.microsoft.com/office/drawing/2014/chart" uri="{C3380CC4-5D6E-409C-BE32-E72D297353CC}">
              <c16:uniqueId val="{00000000-571B-0849-9BFF-1EA438350EC9}"/>
            </c:ext>
          </c:extLst>
        </c:ser>
        <c:ser>
          <c:idx val="1"/>
          <c:order val="1"/>
          <c:tx>
            <c:strRef>
              <c:f>'T41'!$C$153:$N$153</c:f>
              <c:strCache>
                <c:ptCount val="12"/>
                <c:pt idx="0">
                  <c:v>Malays</c:v>
                </c:pt>
              </c:strCache>
            </c:strRef>
          </c:tx>
          <c:spPr>
            <a:ln w="28575" cap="rnd">
              <a:solidFill>
                <a:schemeClr val="accent2"/>
              </a:solidFill>
              <a:round/>
            </a:ln>
            <a:effectLst/>
          </c:spPr>
          <c:marker>
            <c:symbol val="none"/>
          </c:marker>
          <c:cat>
            <c:strRef>
              <c:f>'T41'!$E$224:$U$224</c:f>
              <c:strCache>
                <c:ptCount val="17"/>
                <c:pt idx="0">
                  <c:v>5-9</c:v>
                </c:pt>
                <c:pt idx="1">
                  <c:v>10-14</c:v>
                </c:pt>
                <c:pt idx="2">
                  <c:v>15-19</c:v>
                </c:pt>
                <c:pt idx="3">
                  <c:v>20-24</c:v>
                </c:pt>
                <c:pt idx="4">
                  <c:v>25-29</c:v>
                </c:pt>
                <c:pt idx="5">
                  <c:v>30-34</c:v>
                </c:pt>
                <c:pt idx="6">
                  <c:v>35-39</c:v>
                </c:pt>
                <c:pt idx="7">
                  <c:v>40-44</c:v>
                </c:pt>
                <c:pt idx="8">
                  <c:v>45-49</c:v>
                </c:pt>
                <c:pt idx="9">
                  <c:v>50-54</c:v>
                </c:pt>
                <c:pt idx="10">
                  <c:v>55-59</c:v>
                </c:pt>
                <c:pt idx="11">
                  <c:v>60-64</c:v>
                </c:pt>
                <c:pt idx="12">
                  <c:v>65-69</c:v>
                </c:pt>
                <c:pt idx="13">
                  <c:v>70-74</c:v>
                </c:pt>
                <c:pt idx="14">
                  <c:v>75-79</c:v>
                </c:pt>
                <c:pt idx="15">
                  <c:v>80-84</c:v>
                </c:pt>
                <c:pt idx="16">
                  <c:v>85 &amp; Over</c:v>
                </c:pt>
              </c:strCache>
            </c:strRef>
          </c:cat>
          <c:val>
            <c:numRef>
              <c:f>'T41'!$E$156:$U$156</c:f>
              <c:numCache>
                <c:formatCode>0%</c:formatCode>
                <c:ptCount val="17"/>
                <c:pt idx="0">
                  <c:v>0.6632408966067157</c:v>
                </c:pt>
                <c:pt idx="1">
                  <c:v>0.59447687888054856</c:v>
                </c:pt>
                <c:pt idx="2">
                  <c:v>0.51627943526206876</c:v>
                </c:pt>
                <c:pt idx="3">
                  <c:v>0.45801561994546885</c:v>
                </c:pt>
                <c:pt idx="4">
                  <c:v>0.43535032491851733</c:v>
                </c:pt>
                <c:pt idx="5">
                  <c:v>0.4639539925603049</c:v>
                </c:pt>
                <c:pt idx="6">
                  <c:v>0.45896469707902404</c:v>
                </c:pt>
                <c:pt idx="7">
                  <c:v>0.45017614494212382</c:v>
                </c:pt>
                <c:pt idx="8">
                  <c:v>0.36703469514792125</c:v>
                </c:pt>
                <c:pt idx="9">
                  <c:v>0.28164063607245104</c:v>
                </c:pt>
                <c:pt idx="10">
                  <c:v>0.20958955692230449</c:v>
                </c:pt>
                <c:pt idx="11">
                  <c:v>0.17607018605354713</c:v>
                </c:pt>
                <c:pt idx="12">
                  <c:v>0.1375984786742733</c:v>
                </c:pt>
                <c:pt idx="13">
                  <c:v>0.10868670234664471</c:v>
                </c:pt>
                <c:pt idx="14">
                  <c:v>8.6897179253867154E-2</c:v>
                </c:pt>
                <c:pt idx="15">
                  <c:v>8.1970443349753688E-2</c:v>
                </c:pt>
                <c:pt idx="16">
                  <c:v>5.2014861388968277E-2</c:v>
                </c:pt>
              </c:numCache>
            </c:numRef>
          </c:val>
          <c:smooth val="0"/>
          <c:extLst>
            <c:ext xmlns:c16="http://schemas.microsoft.com/office/drawing/2014/chart" uri="{C3380CC4-5D6E-409C-BE32-E72D297353CC}">
              <c16:uniqueId val="{00000001-571B-0849-9BFF-1EA438350EC9}"/>
            </c:ext>
          </c:extLst>
        </c:ser>
        <c:ser>
          <c:idx val="2"/>
          <c:order val="2"/>
          <c:tx>
            <c:strRef>
              <c:f>'T41'!$C$189:$N$189</c:f>
              <c:strCache>
                <c:ptCount val="12"/>
                <c:pt idx="0">
                  <c:v>Indians</c:v>
                </c:pt>
              </c:strCache>
            </c:strRef>
          </c:tx>
          <c:spPr>
            <a:ln w="28575" cap="rnd">
              <a:solidFill>
                <a:srgbClr val="FF0000"/>
              </a:solidFill>
              <a:round/>
            </a:ln>
            <a:effectLst/>
          </c:spPr>
          <c:marker>
            <c:symbol val="none"/>
          </c:marker>
          <c:cat>
            <c:strRef>
              <c:f>'T41'!$E$224:$U$224</c:f>
              <c:strCache>
                <c:ptCount val="17"/>
                <c:pt idx="0">
                  <c:v>5-9</c:v>
                </c:pt>
                <c:pt idx="1">
                  <c:v>10-14</c:v>
                </c:pt>
                <c:pt idx="2">
                  <c:v>15-19</c:v>
                </c:pt>
                <c:pt idx="3">
                  <c:v>20-24</c:v>
                </c:pt>
                <c:pt idx="4">
                  <c:v>25-29</c:v>
                </c:pt>
                <c:pt idx="5">
                  <c:v>30-34</c:v>
                </c:pt>
                <c:pt idx="6">
                  <c:v>35-39</c:v>
                </c:pt>
                <c:pt idx="7">
                  <c:v>40-44</c:v>
                </c:pt>
                <c:pt idx="8">
                  <c:v>45-49</c:v>
                </c:pt>
                <c:pt idx="9">
                  <c:v>50-54</c:v>
                </c:pt>
                <c:pt idx="10">
                  <c:v>55-59</c:v>
                </c:pt>
                <c:pt idx="11">
                  <c:v>60-64</c:v>
                </c:pt>
                <c:pt idx="12">
                  <c:v>65-69</c:v>
                </c:pt>
                <c:pt idx="13">
                  <c:v>70-74</c:v>
                </c:pt>
                <c:pt idx="14">
                  <c:v>75-79</c:v>
                </c:pt>
                <c:pt idx="15">
                  <c:v>80-84</c:v>
                </c:pt>
                <c:pt idx="16">
                  <c:v>85 &amp; Over</c:v>
                </c:pt>
              </c:strCache>
            </c:strRef>
          </c:cat>
          <c:val>
            <c:numRef>
              <c:f>'T41'!$E$192:$U$192</c:f>
              <c:numCache>
                <c:formatCode>0%</c:formatCode>
                <c:ptCount val="17"/>
                <c:pt idx="0">
                  <c:v>0.72411610453024688</c:v>
                </c:pt>
                <c:pt idx="1">
                  <c:v>0.67517763722964008</c:v>
                </c:pt>
                <c:pt idx="2">
                  <c:v>0.67132063074901449</c:v>
                </c:pt>
                <c:pt idx="3">
                  <c:v>0.69822761194029848</c:v>
                </c:pt>
                <c:pt idx="4">
                  <c:v>0.69645786230438445</c:v>
                </c:pt>
                <c:pt idx="5">
                  <c:v>0.66640440597954365</c:v>
                </c:pt>
                <c:pt idx="6">
                  <c:v>0.54787866079541481</c:v>
                </c:pt>
                <c:pt idx="7">
                  <c:v>0.52811004784688997</c:v>
                </c:pt>
                <c:pt idx="8">
                  <c:v>0.52301463511764512</c:v>
                </c:pt>
                <c:pt idx="9">
                  <c:v>0.53118680360046</c:v>
                </c:pt>
                <c:pt idx="10">
                  <c:v>0.53832835562481063</c:v>
                </c:pt>
                <c:pt idx="11">
                  <c:v>0.55047879616963069</c:v>
                </c:pt>
                <c:pt idx="12">
                  <c:v>0.49685487494383707</c:v>
                </c:pt>
                <c:pt idx="13">
                  <c:v>0.45077209506078197</c:v>
                </c:pt>
                <c:pt idx="14">
                  <c:v>0.4299542887873084</c:v>
                </c:pt>
                <c:pt idx="15">
                  <c:v>0.42973523421588594</c:v>
                </c:pt>
                <c:pt idx="16">
                  <c:v>0.34065040650406503</c:v>
                </c:pt>
              </c:numCache>
            </c:numRef>
          </c:val>
          <c:smooth val="0"/>
          <c:extLst>
            <c:ext xmlns:c16="http://schemas.microsoft.com/office/drawing/2014/chart" uri="{C3380CC4-5D6E-409C-BE32-E72D297353CC}">
              <c16:uniqueId val="{00000002-571B-0849-9BFF-1EA438350EC9}"/>
            </c:ext>
          </c:extLst>
        </c:ser>
        <c:ser>
          <c:idx val="3"/>
          <c:order val="3"/>
          <c:tx>
            <c:strRef>
              <c:f>'T41'!$C$225:$N$225</c:f>
              <c:strCache>
                <c:ptCount val="12"/>
                <c:pt idx="0">
                  <c:v>Others</c:v>
                </c:pt>
              </c:strCache>
            </c:strRef>
          </c:tx>
          <c:spPr>
            <a:ln w="28575" cap="rnd">
              <a:solidFill>
                <a:schemeClr val="accent4"/>
              </a:solidFill>
              <a:round/>
            </a:ln>
            <a:effectLst/>
          </c:spPr>
          <c:marker>
            <c:symbol val="none"/>
          </c:marker>
          <c:cat>
            <c:strRef>
              <c:f>'T41'!$E$224:$U$224</c:f>
              <c:strCache>
                <c:ptCount val="17"/>
                <c:pt idx="0">
                  <c:v>5-9</c:v>
                </c:pt>
                <c:pt idx="1">
                  <c:v>10-14</c:v>
                </c:pt>
                <c:pt idx="2">
                  <c:v>15-19</c:v>
                </c:pt>
                <c:pt idx="3">
                  <c:v>20-24</c:v>
                </c:pt>
                <c:pt idx="4">
                  <c:v>25-29</c:v>
                </c:pt>
                <c:pt idx="5">
                  <c:v>30-34</c:v>
                </c:pt>
                <c:pt idx="6">
                  <c:v>35-39</c:v>
                </c:pt>
                <c:pt idx="7">
                  <c:v>40-44</c:v>
                </c:pt>
                <c:pt idx="8">
                  <c:v>45-49</c:v>
                </c:pt>
                <c:pt idx="9">
                  <c:v>50-54</c:v>
                </c:pt>
                <c:pt idx="10">
                  <c:v>55-59</c:v>
                </c:pt>
                <c:pt idx="11">
                  <c:v>60-64</c:v>
                </c:pt>
                <c:pt idx="12">
                  <c:v>65-69</c:v>
                </c:pt>
                <c:pt idx="13">
                  <c:v>70-74</c:v>
                </c:pt>
                <c:pt idx="14">
                  <c:v>75-79</c:v>
                </c:pt>
                <c:pt idx="15">
                  <c:v>80-84</c:v>
                </c:pt>
                <c:pt idx="16">
                  <c:v>85 &amp; Over</c:v>
                </c:pt>
              </c:strCache>
            </c:strRef>
          </c:cat>
          <c:val>
            <c:numRef>
              <c:f>'T41'!$E$228:$U$228</c:f>
              <c:numCache>
                <c:formatCode>0%</c:formatCode>
                <c:ptCount val="17"/>
                <c:pt idx="0">
                  <c:v>0.88059901056290946</c:v>
                </c:pt>
                <c:pt idx="1">
                  <c:v>0.87882108031116468</c:v>
                </c:pt>
                <c:pt idx="2">
                  <c:v>0.81366815732140807</c:v>
                </c:pt>
                <c:pt idx="3">
                  <c:v>0.77822349570200577</c:v>
                </c:pt>
                <c:pt idx="4">
                  <c:v>0.71288411699370602</c:v>
                </c:pt>
                <c:pt idx="5">
                  <c:v>0.68779427743571175</c:v>
                </c:pt>
                <c:pt idx="6">
                  <c:v>0.64302538602460091</c:v>
                </c:pt>
                <c:pt idx="7">
                  <c:v>0.64794995477841422</c:v>
                </c:pt>
                <c:pt idx="8">
                  <c:v>0.61708535331276626</c:v>
                </c:pt>
                <c:pt idx="9">
                  <c:v>0.62936860397760186</c:v>
                </c:pt>
                <c:pt idx="10">
                  <c:v>0.65906906494576412</c:v>
                </c:pt>
                <c:pt idx="11">
                  <c:v>0.71245381438817645</c:v>
                </c:pt>
                <c:pt idx="12">
                  <c:v>0.72099353521605991</c:v>
                </c:pt>
                <c:pt idx="13">
                  <c:v>0.71368198626518753</c:v>
                </c:pt>
                <c:pt idx="14">
                  <c:v>0.7155963302752294</c:v>
                </c:pt>
                <c:pt idx="15">
                  <c:v>0.76843657817109146</c:v>
                </c:pt>
                <c:pt idx="16">
                  <c:v>0.83278145695364236</c:v>
                </c:pt>
              </c:numCache>
            </c:numRef>
          </c:val>
          <c:smooth val="0"/>
          <c:extLst>
            <c:ext xmlns:c16="http://schemas.microsoft.com/office/drawing/2014/chart" uri="{C3380CC4-5D6E-409C-BE32-E72D297353CC}">
              <c16:uniqueId val="{00000003-571B-0849-9BFF-1EA438350EC9}"/>
            </c:ext>
          </c:extLst>
        </c:ser>
        <c:dLbls>
          <c:showLegendKey val="0"/>
          <c:showVal val="0"/>
          <c:showCatName val="0"/>
          <c:showSerName val="0"/>
          <c:showPercent val="0"/>
          <c:showBubbleSize val="0"/>
        </c:dLbls>
        <c:smooth val="0"/>
        <c:axId val="1007563471"/>
        <c:axId val="1007651119"/>
      </c:lineChart>
      <c:catAx>
        <c:axId val="1007563471"/>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Frutiger Next LT W1G" panose="020B0503040204020203" pitchFamily="34" charset="0"/>
                <a:ea typeface="+mn-ea"/>
                <a:cs typeface="+mn-cs"/>
              </a:defRPr>
            </a:pPr>
            <a:endParaRPr lang="en-US"/>
          </a:p>
        </c:txPr>
        <c:crossAx val="1007651119"/>
        <c:crosses val="autoZero"/>
        <c:auto val="1"/>
        <c:lblAlgn val="ctr"/>
        <c:lblOffset val="100"/>
        <c:noMultiLvlLbl val="0"/>
      </c:catAx>
      <c:valAx>
        <c:axId val="1007651119"/>
        <c:scaling>
          <c:orientation val="minMax"/>
        </c:scaling>
        <c:delete val="0"/>
        <c:axPos val="r"/>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Frutiger Next LT W1G" panose="020B0503040204020203" pitchFamily="34" charset="0"/>
                <a:ea typeface="+mn-ea"/>
                <a:cs typeface="+mn-cs"/>
              </a:defRPr>
            </a:pPr>
            <a:endParaRPr lang="en-US"/>
          </a:p>
        </c:txPr>
        <c:crossAx val="10075634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Frutiger Next LT W1G" panose="020B0503040204020203" pitchFamily="34" charset="0"/>
              <a:ea typeface="+mn-ea"/>
              <a:cs typeface="+mn-cs"/>
            </a:defRPr>
          </a:pPr>
          <a:endParaRPr lang="en-US"/>
        </a:p>
      </c:txPr>
    </c:legend>
    <c:plotVisOnly val="1"/>
    <c:dispBlanksAs val="gap"/>
    <c:showDLblsOverMax val="0"/>
  </c:chart>
  <c:spPr>
    <a:noFill/>
    <a:ln>
      <a:noFill/>
    </a:ln>
    <a:effectLst/>
  </c:spPr>
  <c:txPr>
    <a:bodyPr/>
    <a:lstStyle/>
    <a:p>
      <a:pPr>
        <a:defRPr sz="1600">
          <a:latin typeface="Frutiger Next LT W1G" panose="020B0503040204020203"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Sheet1!$C$20</c:f>
              <c:strCache>
                <c:ptCount val="1"/>
                <c:pt idx="0">
                  <c:v>20-23</c:v>
                </c:pt>
              </c:strCache>
            </c:strRef>
          </c:tx>
          <c:spPr>
            <a:ln w="28575" cap="rnd">
              <a:solidFill>
                <a:schemeClr val="accent1"/>
              </a:solidFill>
              <a:round/>
            </a:ln>
            <a:effectLst/>
          </c:spPr>
          <c:marker>
            <c:symbol val="none"/>
          </c:marker>
          <c:cat>
            <c:strRef>
              <c:f>Sheet1!$B$21:$B$35</c:f>
              <c:strCache>
                <c:ptCount val="15"/>
                <c:pt idx="0">
                  <c:v>never jio</c:v>
                </c:pt>
                <c:pt idx="1">
                  <c:v>confirm + V</c:v>
                </c:pt>
                <c:pt idx="2">
                  <c:v>Is it</c:v>
                </c:pt>
                <c:pt idx="3">
                  <c:v>spoil market</c:v>
                </c:pt>
                <c:pt idx="4">
                  <c:v>chop</c:v>
                </c:pt>
                <c:pt idx="5">
                  <c:v>kena + V</c:v>
                </c:pt>
                <c:pt idx="6">
                  <c:v>Shiok!</c:v>
                </c:pt>
                <c:pt idx="7">
                  <c:v>rabak</c:v>
                </c:pt>
                <c:pt idx="8">
                  <c:v>rabz</c:v>
                </c:pt>
                <c:pt idx="9">
                  <c:v>pon</c:v>
                </c:pt>
                <c:pt idx="10">
                  <c:v>cheem</c:v>
                </c:pt>
                <c:pt idx="11">
                  <c:v>sibeh</c:v>
                </c:pt>
                <c:pt idx="12">
                  <c:v>goondu</c:v>
                </c:pt>
                <c:pt idx="13">
                  <c:v>sia</c:v>
                </c:pt>
                <c:pt idx="14">
                  <c:v>toh</c:v>
                </c:pt>
              </c:strCache>
            </c:strRef>
          </c:cat>
          <c:val>
            <c:numRef>
              <c:f>Sheet1!$C$21:$C$35</c:f>
              <c:numCache>
                <c:formatCode>General</c:formatCode>
                <c:ptCount val="15"/>
                <c:pt idx="0">
                  <c:v>4</c:v>
                </c:pt>
                <c:pt idx="1">
                  <c:v>6</c:v>
                </c:pt>
                <c:pt idx="2">
                  <c:v>6</c:v>
                </c:pt>
                <c:pt idx="3">
                  <c:v>3</c:v>
                </c:pt>
                <c:pt idx="4">
                  <c:v>2</c:v>
                </c:pt>
                <c:pt idx="5">
                  <c:v>5</c:v>
                </c:pt>
                <c:pt idx="6">
                  <c:v>6</c:v>
                </c:pt>
                <c:pt idx="7">
                  <c:v>6</c:v>
                </c:pt>
                <c:pt idx="8">
                  <c:v>5</c:v>
                </c:pt>
                <c:pt idx="9">
                  <c:v>3</c:v>
                </c:pt>
                <c:pt idx="10">
                  <c:v>2</c:v>
                </c:pt>
                <c:pt idx="11">
                  <c:v>3</c:v>
                </c:pt>
                <c:pt idx="12">
                  <c:v>3</c:v>
                </c:pt>
                <c:pt idx="13">
                  <c:v>6</c:v>
                </c:pt>
                <c:pt idx="14">
                  <c:v>4</c:v>
                </c:pt>
              </c:numCache>
            </c:numRef>
          </c:val>
          <c:smooth val="0"/>
          <c:extLst>
            <c:ext xmlns:c16="http://schemas.microsoft.com/office/drawing/2014/chart" uri="{C3380CC4-5D6E-409C-BE32-E72D297353CC}">
              <c16:uniqueId val="{00000000-CEA4-5D4C-A0E2-9D3E828418F1}"/>
            </c:ext>
          </c:extLst>
        </c:ser>
        <c:ser>
          <c:idx val="1"/>
          <c:order val="1"/>
          <c:tx>
            <c:strRef>
              <c:f>Sheet1!$D$20</c:f>
              <c:strCache>
                <c:ptCount val="1"/>
                <c:pt idx="0">
                  <c:v>26-27</c:v>
                </c:pt>
              </c:strCache>
            </c:strRef>
          </c:tx>
          <c:spPr>
            <a:ln w="28575" cap="rnd">
              <a:solidFill>
                <a:schemeClr val="accent2"/>
              </a:solidFill>
              <a:round/>
            </a:ln>
            <a:effectLst/>
          </c:spPr>
          <c:marker>
            <c:symbol val="none"/>
          </c:marker>
          <c:cat>
            <c:strRef>
              <c:f>Sheet1!$B$21:$B$35</c:f>
              <c:strCache>
                <c:ptCount val="15"/>
                <c:pt idx="0">
                  <c:v>never jio</c:v>
                </c:pt>
                <c:pt idx="1">
                  <c:v>confirm + V</c:v>
                </c:pt>
                <c:pt idx="2">
                  <c:v>Is it</c:v>
                </c:pt>
                <c:pt idx="3">
                  <c:v>spoil market</c:v>
                </c:pt>
                <c:pt idx="4">
                  <c:v>chop</c:v>
                </c:pt>
                <c:pt idx="5">
                  <c:v>kena + V</c:v>
                </c:pt>
                <c:pt idx="6">
                  <c:v>Shiok!</c:v>
                </c:pt>
                <c:pt idx="7">
                  <c:v>rabak</c:v>
                </c:pt>
                <c:pt idx="8">
                  <c:v>rabz</c:v>
                </c:pt>
                <c:pt idx="9">
                  <c:v>pon</c:v>
                </c:pt>
                <c:pt idx="10">
                  <c:v>cheem</c:v>
                </c:pt>
                <c:pt idx="11">
                  <c:v>sibeh</c:v>
                </c:pt>
                <c:pt idx="12">
                  <c:v>goondu</c:v>
                </c:pt>
                <c:pt idx="13">
                  <c:v>sia</c:v>
                </c:pt>
                <c:pt idx="14">
                  <c:v>toh</c:v>
                </c:pt>
              </c:strCache>
            </c:strRef>
          </c:cat>
          <c:val>
            <c:numRef>
              <c:f>Sheet1!$D$21:$D$35</c:f>
              <c:numCache>
                <c:formatCode>General</c:formatCode>
                <c:ptCount val="15"/>
                <c:pt idx="0">
                  <c:v>6</c:v>
                </c:pt>
                <c:pt idx="1">
                  <c:v>6</c:v>
                </c:pt>
                <c:pt idx="2">
                  <c:v>5</c:v>
                </c:pt>
                <c:pt idx="3">
                  <c:v>4</c:v>
                </c:pt>
                <c:pt idx="4">
                  <c:v>5</c:v>
                </c:pt>
                <c:pt idx="5">
                  <c:v>7</c:v>
                </c:pt>
                <c:pt idx="6">
                  <c:v>8</c:v>
                </c:pt>
                <c:pt idx="7">
                  <c:v>6</c:v>
                </c:pt>
                <c:pt idx="8">
                  <c:v>3</c:v>
                </c:pt>
                <c:pt idx="9">
                  <c:v>1</c:v>
                </c:pt>
                <c:pt idx="10">
                  <c:v>3</c:v>
                </c:pt>
                <c:pt idx="11">
                  <c:v>2</c:v>
                </c:pt>
                <c:pt idx="12">
                  <c:v>2</c:v>
                </c:pt>
                <c:pt idx="13">
                  <c:v>6</c:v>
                </c:pt>
                <c:pt idx="14">
                  <c:v>3</c:v>
                </c:pt>
              </c:numCache>
            </c:numRef>
          </c:val>
          <c:smooth val="0"/>
          <c:extLst>
            <c:ext xmlns:c16="http://schemas.microsoft.com/office/drawing/2014/chart" uri="{C3380CC4-5D6E-409C-BE32-E72D297353CC}">
              <c16:uniqueId val="{00000001-CEA4-5D4C-A0E2-9D3E828418F1}"/>
            </c:ext>
          </c:extLst>
        </c:ser>
        <c:ser>
          <c:idx val="2"/>
          <c:order val="2"/>
          <c:tx>
            <c:strRef>
              <c:f>Sheet1!$E$20</c:f>
              <c:strCache>
                <c:ptCount val="1"/>
                <c:pt idx="0">
                  <c:v>52-58</c:v>
                </c:pt>
              </c:strCache>
            </c:strRef>
          </c:tx>
          <c:spPr>
            <a:ln w="28575" cap="rnd">
              <a:solidFill>
                <a:schemeClr val="accent3"/>
              </a:solidFill>
              <a:round/>
            </a:ln>
            <a:effectLst/>
          </c:spPr>
          <c:marker>
            <c:symbol val="none"/>
          </c:marker>
          <c:cat>
            <c:strRef>
              <c:f>Sheet1!$B$21:$B$35</c:f>
              <c:strCache>
                <c:ptCount val="15"/>
                <c:pt idx="0">
                  <c:v>never jio</c:v>
                </c:pt>
                <c:pt idx="1">
                  <c:v>confirm + V</c:v>
                </c:pt>
                <c:pt idx="2">
                  <c:v>Is it</c:v>
                </c:pt>
                <c:pt idx="3">
                  <c:v>spoil market</c:v>
                </c:pt>
                <c:pt idx="4">
                  <c:v>chop</c:v>
                </c:pt>
                <c:pt idx="5">
                  <c:v>kena + V</c:v>
                </c:pt>
                <c:pt idx="6">
                  <c:v>Shiok!</c:v>
                </c:pt>
                <c:pt idx="7">
                  <c:v>rabak</c:v>
                </c:pt>
                <c:pt idx="8">
                  <c:v>rabz</c:v>
                </c:pt>
                <c:pt idx="9">
                  <c:v>pon</c:v>
                </c:pt>
                <c:pt idx="10">
                  <c:v>cheem</c:v>
                </c:pt>
                <c:pt idx="11">
                  <c:v>sibeh</c:v>
                </c:pt>
                <c:pt idx="12">
                  <c:v>goondu</c:v>
                </c:pt>
                <c:pt idx="13">
                  <c:v>sia</c:v>
                </c:pt>
                <c:pt idx="14">
                  <c:v>toh</c:v>
                </c:pt>
              </c:strCache>
            </c:strRef>
          </c:cat>
          <c:val>
            <c:numRef>
              <c:f>Sheet1!$E$21:$E$35</c:f>
              <c:numCache>
                <c:formatCode>General</c:formatCode>
                <c:ptCount val="15"/>
                <c:pt idx="0">
                  <c:v>4</c:v>
                </c:pt>
                <c:pt idx="1">
                  <c:v>5</c:v>
                </c:pt>
                <c:pt idx="2">
                  <c:v>4</c:v>
                </c:pt>
                <c:pt idx="3">
                  <c:v>5</c:v>
                </c:pt>
                <c:pt idx="4">
                  <c:v>5</c:v>
                </c:pt>
                <c:pt idx="5">
                  <c:v>5</c:v>
                </c:pt>
                <c:pt idx="6">
                  <c:v>5</c:v>
                </c:pt>
                <c:pt idx="7">
                  <c:v>1</c:v>
                </c:pt>
                <c:pt idx="8">
                  <c:v>1</c:v>
                </c:pt>
                <c:pt idx="9">
                  <c:v>1</c:v>
                </c:pt>
                <c:pt idx="10">
                  <c:v>4</c:v>
                </c:pt>
                <c:pt idx="11">
                  <c:v>4</c:v>
                </c:pt>
                <c:pt idx="12">
                  <c:v>4</c:v>
                </c:pt>
                <c:pt idx="13">
                  <c:v>4</c:v>
                </c:pt>
                <c:pt idx="14">
                  <c:v>0</c:v>
                </c:pt>
              </c:numCache>
            </c:numRef>
          </c:val>
          <c:smooth val="0"/>
          <c:extLst>
            <c:ext xmlns:c16="http://schemas.microsoft.com/office/drawing/2014/chart" uri="{C3380CC4-5D6E-409C-BE32-E72D297353CC}">
              <c16:uniqueId val="{00000002-CEA4-5D4C-A0E2-9D3E828418F1}"/>
            </c:ext>
          </c:extLst>
        </c:ser>
        <c:dLbls>
          <c:showLegendKey val="0"/>
          <c:showVal val="0"/>
          <c:showCatName val="0"/>
          <c:showSerName val="0"/>
          <c:showPercent val="0"/>
          <c:showBubbleSize val="0"/>
        </c:dLbls>
        <c:smooth val="0"/>
        <c:axId val="1735426575"/>
        <c:axId val="1735437263"/>
      </c:lineChart>
      <c:catAx>
        <c:axId val="1735426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35437263"/>
        <c:crosses val="autoZero"/>
        <c:auto val="1"/>
        <c:lblAlgn val="ctr"/>
        <c:lblOffset val="100"/>
        <c:noMultiLvlLbl val="0"/>
      </c:catAx>
      <c:valAx>
        <c:axId val="17354372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354265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EF289F-9E05-144A-8FFD-8C342F691C77}" type="doc">
      <dgm:prSet loTypeId="urn:microsoft.com/office/officeart/2005/8/layout/lProcess3" loCatId="process" qsTypeId="urn:microsoft.com/office/officeart/2005/8/quickstyle/simple1" qsCatId="simple" csTypeId="urn:microsoft.com/office/officeart/2005/8/colors/accent1_2" csCatId="accent1"/>
      <dgm:spPr/>
      <dgm:t>
        <a:bodyPr/>
        <a:lstStyle/>
        <a:p>
          <a:endParaRPr lang="en-GB"/>
        </a:p>
      </dgm:t>
    </dgm:pt>
    <dgm:pt modelId="{203ECD74-C0D8-9748-8C8D-0511D76C0A1B}">
      <dgm:prSet/>
      <dgm:spPr/>
      <dgm:t>
        <a:bodyPr/>
        <a:lstStyle/>
        <a:p>
          <a:r>
            <a:rPr lang="en-US"/>
            <a:t>Background</a:t>
          </a:r>
          <a:endParaRPr lang="en-GB"/>
        </a:p>
      </dgm:t>
    </dgm:pt>
    <dgm:pt modelId="{188C9506-F426-2A40-86E6-4D1372F4E3DA}" type="parTrans" cxnId="{F8A49288-374C-FB48-9115-51836F1FFA22}">
      <dgm:prSet/>
      <dgm:spPr/>
      <dgm:t>
        <a:bodyPr/>
        <a:lstStyle/>
        <a:p>
          <a:endParaRPr lang="en-GB"/>
        </a:p>
      </dgm:t>
    </dgm:pt>
    <dgm:pt modelId="{79139F6D-4544-434E-9B22-940EC69DC4D4}" type="sibTrans" cxnId="{F8A49288-374C-FB48-9115-51836F1FFA22}">
      <dgm:prSet/>
      <dgm:spPr/>
      <dgm:t>
        <a:bodyPr/>
        <a:lstStyle/>
        <a:p>
          <a:endParaRPr lang="en-GB"/>
        </a:p>
      </dgm:t>
    </dgm:pt>
    <dgm:pt modelId="{EB3D5D27-17C0-0245-AA00-006B3CFED446}">
      <dgm:prSet/>
      <dgm:spPr/>
      <dgm:t>
        <a:bodyPr/>
        <a:lstStyle/>
        <a:p>
          <a:r>
            <a:rPr lang="en-US"/>
            <a:t>Location</a:t>
          </a:r>
          <a:endParaRPr lang="en-GB"/>
        </a:p>
      </dgm:t>
    </dgm:pt>
    <dgm:pt modelId="{881D8F98-5A8D-DB44-B761-8FBBEECD24F5}" type="parTrans" cxnId="{25F3AA5A-ED12-E64C-B9E9-A9B726A4DAB7}">
      <dgm:prSet/>
      <dgm:spPr/>
      <dgm:t>
        <a:bodyPr/>
        <a:lstStyle/>
        <a:p>
          <a:endParaRPr lang="en-GB"/>
        </a:p>
      </dgm:t>
    </dgm:pt>
    <dgm:pt modelId="{467C44AA-7DAB-CE46-862F-847C54280EE9}" type="sibTrans" cxnId="{25F3AA5A-ED12-E64C-B9E9-A9B726A4DAB7}">
      <dgm:prSet/>
      <dgm:spPr/>
      <dgm:t>
        <a:bodyPr/>
        <a:lstStyle/>
        <a:p>
          <a:endParaRPr lang="en-GB"/>
        </a:p>
      </dgm:t>
    </dgm:pt>
    <dgm:pt modelId="{9270F17E-352B-4342-B5DD-0830BAD7743B}">
      <dgm:prSet/>
      <dgm:spPr/>
      <dgm:t>
        <a:bodyPr/>
        <a:lstStyle/>
        <a:p>
          <a:r>
            <a:rPr lang="en-US"/>
            <a:t>History</a:t>
          </a:r>
          <a:endParaRPr lang="en-GB"/>
        </a:p>
      </dgm:t>
    </dgm:pt>
    <dgm:pt modelId="{573FCFE5-BB1E-0A46-B962-27173449196A}" type="parTrans" cxnId="{29851CC3-5E38-7549-8A15-E0DBC022E7F0}">
      <dgm:prSet/>
      <dgm:spPr/>
      <dgm:t>
        <a:bodyPr/>
        <a:lstStyle/>
        <a:p>
          <a:endParaRPr lang="en-GB"/>
        </a:p>
      </dgm:t>
    </dgm:pt>
    <dgm:pt modelId="{A65E917B-5223-3149-A007-DC8DD17E8D8B}" type="sibTrans" cxnId="{29851CC3-5E38-7549-8A15-E0DBC022E7F0}">
      <dgm:prSet/>
      <dgm:spPr/>
      <dgm:t>
        <a:bodyPr/>
        <a:lstStyle/>
        <a:p>
          <a:endParaRPr lang="en-GB"/>
        </a:p>
      </dgm:t>
    </dgm:pt>
    <dgm:pt modelId="{B3C7BA87-5A33-F54F-9CB9-DA50E353E805}">
      <dgm:prSet/>
      <dgm:spPr/>
      <dgm:t>
        <a:bodyPr/>
        <a:lstStyle/>
        <a:p>
          <a:r>
            <a:rPr lang="en-US"/>
            <a:t>Diversity</a:t>
          </a:r>
          <a:endParaRPr lang="en-GB"/>
        </a:p>
      </dgm:t>
    </dgm:pt>
    <dgm:pt modelId="{DC5562DB-DB05-E145-A0FF-C2DBEC27E652}" type="parTrans" cxnId="{7EF64D59-50F0-F141-A334-E07918189C77}">
      <dgm:prSet/>
      <dgm:spPr/>
      <dgm:t>
        <a:bodyPr/>
        <a:lstStyle/>
        <a:p>
          <a:endParaRPr lang="en-GB"/>
        </a:p>
      </dgm:t>
    </dgm:pt>
    <dgm:pt modelId="{567773C3-B68F-AF48-95E7-C54D201B934F}" type="sibTrans" cxnId="{7EF64D59-50F0-F141-A334-E07918189C77}">
      <dgm:prSet/>
      <dgm:spPr/>
      <dgm:t>
        <a:bodyPr/>
        <a:lstStyle/>
        <a:p>
          <a:endParaRPr lang="en-GB"/>
        </a:p>
      </dgm:t>
    </dgm:pt>
    <dgm:pt modelId="{0F7B4EBC-2366-6942-8CA0-1E5360EEB006}">
      <dgm:prSet/>
      <dgm:spPr/>
      <dgm:t>
        <a:bodyPr/>
        <a:lstStyle/>
        <a:p>
          <a:r>
            <a:rPr lang="en-US"/>
            <a:t>Current changes</a:t>
          </a:r>
          <a:endParaRPr lang="en-GB"/>
        </a:p>
      </dgm:t>
    </dgm:pt>
    <dgm:pt modelId="{E32EC0CF-01D0-8D4B-96C0-2DC0CC54FCEC}" type="parTrans" cxnId="{72C699F5-2DBF-474D-A695-B6B154F7A835}">
      <dgm:prSet/>
      <dgm:spPr/>
      <dgm:t>
        <a:bodyPr/>
        <a:lstStyle/>
        <a:p>
          <a:endParaRPr lang="en-GB"/>
        </a:p>
      </dgm:t>
    </dgm:pt>
    <dgm:pt modelId="{E8CCE132-775F-EE47-81FF-C25DF45DA0B4}" type="sibTrans" cxnId="{72C699F5-2DBF-474D-A695-B6B154F7A835}">
      <dgm:prSet/>
      <dgm:spPr/>
      <dgm:t>
        <a:bodyPr/>
        <a:lstStyle/>
        <a:p>
          <a:endParaRPr lang="en-GB"/>
        </a:p>
      </dgm:t>
    </dgm:pt>
    <dgm:pt modelId="{9C39D940-3249-C44E-819A-E62EBFBD6B66}">
      <dgm:prSet/>
      <dgm:spPr/>
      <dgm:t>
        <a:bodyPr/>
        <a:lstStyle/>
        <a:p>
          <a:r>
            <a:rPr lang="en-US"/>
            <a:t>Attitudinal changes</a:t>
          </a:r>
          <a:endParaRPr lang="en-GB"/>
        </a:p>
      </dgm:t>
    </dgm:pt>
    <dgm:pt modelId="{856EB554-CF0A-1246-B70F-3DF569C1E7D1}" type="parTrans" cxnId="{8387BB6C-3351-574F-BB30-4A29A3B33585}">
      <dgm:prSet/>
      <dgm:spPr/>
      <dgm:t>
        <a:bodyPr/>
        <a:lstStyle/>
        <a:p>
          <a:endParaRPr lang="en-GB"/>
        </a:p>
      </dgm:t>
    </dgm:pt>
    <dgm:pt modelId="{B88A5468-6FE6-C246-A979-19D289223230}" type="sibTrans" cxnId="{8387BB6C-3351-574F-BB30-4A29A3B33585}">
      <dgm:prSet/>
      <dgm:spPr/>
      <dgm:t>
        <a:bodyPr/>
        <a:lstStyle/>
        <a:p>
          <a:endParaRPr lang="en-GB"/>
        </a:p>
      </dgm:t>
    </dgm:pt>
    <dgm:pt modelId="{A6BC6777-DF6B-054A-A167-B970E10BA29B}">
      <dgm:prSet/>
      <dgm:spPr/>
      <dgm:t>
        <a:bodyPr/>
        <a:lstStyle/>
        <a:p>
          <a:r>
            <a:rPr lang="en-US"/>
            <a:t>Linguistic changes</a:t>
          </a:r>
          <a:endParaRPr lang="en-GB"/>
        </a:p>
      </dgm:t>
    </dgm:pt>
    <dgm:pt modelId="{C19582E9-5EBE-4541-934A-7068D5E6A076}" type="parTrans" cxnId="{2F191E94-4152-A84D-BFA4-FC76F93288EB}">
      <dgm:prSet/>
      <dgm:spPr/>
      <dgm:t>
        <a:bodyPr/>
        <a:lstStyle/>
        <a:p>
          <a:endParaRPr lang="en-GB"/>
        </a:p>
      </dgm:t>
    </dgm:pt>
    <dgm:pt modelId="{AB600E36-B9FE-454F-A923-89AEE057CC9F}" type="sibTrans" cxnId="{2F191E94-4152-A84D-BFA4-FC76F93288EB}">
      <dgm:prSet/>
      <dgm:spPr/>
      <dgm:t>
        <a:bodyPr/>
        <a:lstStyle/>
        <a:p>
          <a:endParaRPr lang="en-GB"/>
        </a:p>
      </dgm:t>
    </dgm:pt>
    <dgm:pt modelId="{FBCDB3AC-5262-464F-B32D-56A9865632EC}">
      <dgm:prSet/>
      <dgm:spPr/>
      <dgm:t>
        <a:bodyPr/>
        <a:lstStyle/>
        <a:p>
          <a:r>
            <a:rPr lang="en-US"/>
            <a:t>Singapore(an) English(es)</a:t>
          </a:r>
          <a:endParaRPr lang="en-GB"/>
        </a:p>
      </dgm:t>
    </dgm:pt>
    <dgm:pt modelId="{8728D4EA-8748-2749-9712-6300F767C51A}" type="sibTrans" cxnId="{BA3CC514-0B36-A342-93FC-41CB7A6E4783}">
      <dgm:prSet/>
      <dgm:spPr/>
      <dgm:t>
        <a:bodyPr/>
        <a:lstStyle/>
        <a:p>
          <a:endParaRPr lang="en-GB"/>
        </a:p>
      </dgm:t>
    </dgm:pt>
    <dgm:pt modelId="{B22CCC79-FD15-AD4B-995B-AA767FD649E7}" type="parTrans" cxnId="{BA3CC514-0B36-A342-93FC-41CB7A6E4783}">
      <dgm:prSet/>
      <dgm:spPr/>
      <dgm:t>
        <a:bodyPr/>
        <a:lstStyle/>
        <a:p>
          <a:endParaRPr lang="en-GB"/>
        </a:p>
      </dgm:t>
    </dgm:pt>
    <dgm:pt modelId="{D389689E-F45C-FA43-9813-A9C92A0C42A4}">
      <dgm:prSet/>
      <dgm:spPr/>
      <dgm:t>
        <a:bodyPr/>
        <a:lstStyle/>
        <a:p>
          <a:r>
            <a:rPr lang="en-US"/>
            <a:t>Standard</a:t>
          </a:r>
          <a:endParaRPr lang="en-GB"/>
        </a:p>
      </dgm:t>
    </dgm:pt>
    <dgm:pt modelId="{BF2F5DDD-106D-CC48-8952-177F60901671}" type="sibTrans" cxnId="{69F338D4-5B81-5F43-90B7-1D4FD1B3ABBE}">
      <dgm:prSet/>
      <dgm:spPr/>
      <dgm:t>
        <a:bodyPr/>
        <a:lstStyle/>
        <a:p>
          <a:endParaRPr lang="en-GB"/>
        </a:p>
      </dgm:t>
    </dgm:pt>
    <dgm:pt modelId="{D18B3180-7D84-F24B-B4E6-14531B00FF93}" type="parTrans" cxnId="{69F338D4-5B81-5F43-90B7-1D4FD1B3ABBE}">
      <dgm:prSet/>
      <dgm:spPr/>
      <dgm:t>
        <a:bodyPr/>
        <a:lstStyle/>
        <a:p>
          <a:endParaRPr lang="en-GB"/>
        </a:p>
      </dgm:t>
    </dgm:pt>
    <dgm:pt modelId="{D28B0094-0A44-7B45-A914-15A2A4A7124B}">
      <dgm:prSet/>
      <dgm:spPr/>
      <dgm:t>
        <a:bodyPr/>
        <a:lstStyle/>
        <a:p>
          <a:r>
            <a:rPr lang="en-US"/>
            <a:t>Singlish</a:t>
          </a:r>
          <a:endParaRPr lang="en-GB"/>
        </a:p>
      </dgm:t>
    </dgm:pt>
    <dgm:pt modelId="{B430080E-085A-5E4D-97C3-99B5025661E5}" type="sibTrans" cxnId="{38B5339B-7E0D-4747-8588-39086955AA26}">
      <dgm:prSet/>
      <dgm:spPr/>
      <dgm:t>
        <a:bodyPr/>
        <a:lstStyle/>
        <a:p>
          <a:endParaRPr lang="en-GB"/>
        </a:p>
      </dgm:t>
    </dgm:pt>
    <dgm:pt modelId="{5C956185-1F8F-B44B-B2E5-B231424C401D}" type="parTrans" cxnId="{38B5339B-7E0D-4747-8588-39086955AA26}">
      <dgm:prSet/>
      <dgm:spPr/>
      <dgm:t>
        <a:bodyPr/>
        <a:lstStyle/>
        <a:p>
          <a:endParaRPr lang="en-GB"/>
        </a:p>
      </dgm:t>
    </dgm:pt>
    <dgm:pt modelId="{34D2B4E8-CA4C-1442-82D0-C4FA551598B2}">
      <dgm:prSet/>
      <dgm:spPr/>
      <dgm:t>
        <a:bodyPr/>
        <a:lstStyle/>
        <a:p>
          <a:r>
            <a:rPr lang="en-US"/>
            <a:t>English in Singapore</a:t>
          </a:r>
          <a:endParaRPr lang="en-GB"/>
        </a:p>
      </dgm:t>
    </dgm:pt>
    <dgm:pt modelId="{268F6223-6BD7-EC4A-BCEE-C758EF29BFF1}" type="sibTrans" cxnId="{E4EEE250-7991-EB48-A002-8DA09B9141DE}">
      <dgm:prSet/>
      <dgm:spPr/>
      <dgm:t>
        <a:bodyPr/>
        <a:lstStyle/>
        <a:p>
          <a:endParaRPr lang="en-GB"/>
        </a:p>
      </dgm:t>
    </dgm:pt>
    <dgm:pt modelId="{45F5DB53-0CD0-7C4E-B643-F7BC64F6C57A}" type="parTrans" cxnId="{E4EEE250-7991-EB48-A002-8DA09B9141DE}">
      <dgm:prSet/>
      <dgm:spPr/>
      <dgm:t>
        <a:bodyPr/>
        <a:lstStyle/>
        <a:p>
          <a:endParaRPr lang="en-GB"/>
        </a:p>
      </dgm:t>
    </dgm:pt>
    <dgm:pt modelId="{9D7E10D2-8D66-5C47-B93D-2402557871F5}">
      <dgm:prSet/>
      <dgm:spPr/>
      <dgm:t>
        <a:bodyPr/>
        <a:lstStyle/>
        <a:p>
          <a:r>
            <a:rPr lang="en-US"/>
            <a:t>Policies</a:t>
          </a:r>
          <a:endParaRPr lang="en-GB"/>
        </a:p>
      </dgm:t>
    </dgm:pt>
    <dgm:pt modelId="{BC7A3A6A-781F-EE49-B2C3-98213A08296F}" type="sibTrans" cxnId="{1821F1DE-5AE0-3849-AD6F-AA7F0FD958D9}">
      <dgm:prSet/>
      <dgm:spPr/>
      <dgm:t>
        <a:bodyPr/>
        <a:lstStyle/>
        <a:p>
          <a:endParaRPr lang="en-GB"/>
        </a:p>
      </dgm:t>
    </dgm:pt>
    <dgm:pt modelId="{AF767F6E-ACC1-A347-A22D-E78C7E13D7C8}" type="parTrans" cxnId="{1821F1DE-5AE0-3849-AD6F-AA7F0FD958D9}">
      <dgm:prSet/>
      <dgm:spPr/>
      <dgm:t>
        <a:bodyPr/>
        <a:lstStyle/>
        <a:p>
          <a:endParaRPr lang="en-GB"/>
        </a:p>
      </dgm:t>
    </dgm:pt>
    <dgm:pt modelId="{C240114F-F32D-8D41-87FD-566F1780F1E8}">
      <dgm:prSet/>
      <dgm:spPr/>
      <dgm:t>
        <a:bodyPr/>
        <a:lstStyle/>
        <a:p>
          <a:r>
            <a:rPr lang="en-US"/>
            <a:t>Shift</a:t>
          </a:r>
          <a:endParaRPr lang="en-GB"/>
        </a:p>
      </dgm:t>
    </dgm:pt>
    <dgm:pt modelId="{620ABABE-F0CD-B94A-B33E-1362F9545FEA}" type="sibTrans" cxnId="{D1A10E8B-27D6-1D42-9879-59BC4215E4CE}">
      <dgm:prSet/>
      <dgm:spPr/>
      <dgm:t>
        <a:bodyPr/>
        <a:lstStyle/>
        <a:p>
          <a:endParaRPr lang="en-GB"/>
        </a:p>
      </dgm:t>
    </dgm:pt>
    <dgm:pt modelId="{F3FB4B9C-4E83-F444-8E06-F9FA56580F6F}" type="parTrans" cxnId="{D1A10E8B-27D6-1D42-9879-59BC4215E4CE}">
      <dgm:prSet/>
      <dgm:spPr/>
      <dgm:t>
        <a:bodyPr/>
        <a:lstStyle/>
        <a:p>
          <a:endParaRPr lang="en-GB"/>
        </a:p>
      </dgm:t>
    </dgm:pt>
    <dgm:pt modelId="{0D8B761C-0BD8-8B40-AEF6-5ABBB60B860E}" type="pres">
      <dgm:prSet presAssocID="{DDEF289F-9E05-144A-8FFD-8C342F691C77}" presName="Name0" presStyleCnt="0">
        <dgm:presLayoutVars>
          <dgm:chPref val="3"/>
          <dgm:dir/>
          <dgm:animLvl val="lvl"/>
          <dgm:resizeHandles/>
        </dgm:presLayoutVars>
      </dgm:prSet>
      <dgm:spPr/>
    </dgm:pt>
    <dgm:pt modelId="{DA346D3D-64F2-B447-8564-2A38F94F5891}" type="pres">
      <dgm:prSet presAssocID="{203ECD74-C0D8-9748-8C8D-0511D76C0A1B}" presName="horFlow" presStyleCnt="0"/>
      <dgm:spPr/>
    </dgm:pt>
    <dgm:pt modelId="{FED4E05F-280F-624F-BC8D-9769EC20DF9B}" type="pres">
      <dgm:prSet presAssocID="{203ECD74-C0D8-9748-8C8D-0511D76C0A1B}" presName="bigChev" presStyleLbl="node1" presStyleIdx="0" presStyleCnt="4"/>
      <dgm:spPr/>
    </dgm:pt>
    <dgm:pt modelId="{F9C1A0AE-732C-7C48-BF8C-9749F9986EBA}" type="pres">
      <dgm:prSet presAssocID="{881D8F98-5A8D-DB44-B761-8FBBEECD24F5}" presName="parTrans" presStyleCnt="0"/>
      <dgm:spPr/>
    </dgm:pt>
    <dgm:pt modelId="{DB50137C-C2A3-D24F-890A-32F9E359AEA9}" type="pres">
      <dgm:prSet presAssocID="{EB3D5D27-17C0-0245-AA00-006B3CFED446}" presName="node" presStyleLbl="alignAccFollowNode1" presStyleIdx="0" presStyleCnt="9">
        <dgm:presLayoutVars>
          <dgm:bulletEnabled val="1"/>
        </dgm:presLayoutVars>
      </dgm:prSet>
      <dgm:spPr/>
    </dgm:pt>
    <dgm:pt modelId="{7421E6B5-99FD-A340-80AF-DCFF82E9BE18}" type="pres">
      <dgm:prSet presAssocID="{467C44AA-7DAB-CE46-862F-847C54280EE9}" presName="sibTrans" presStyleCnt="0"/>
      <dgm:spPr/>
    </dgm:pt>
    <dgm:pt modelId="{FCBD012E-592B-104E-9306-16DEACBBBFCD}" type="pres">
      <dgm:prSet presAssocID="{9270F17E-352B-4342-B5DD-0830BAD7743B}" presName="node" presStyleLbl="alignAccFollowNode1" presStyleIdx="1" presStyleCnt="9">
        <dgm:presLayoutVars>
          <dgm:bulletEnabled val="1"/>
        </dgm:presLayoutVars>
      </dgm:prSet>
      <dgm:spPr/>
    </dgm:pt>
    <dgm:pt modelId="{33791394-8E1D-DD49-9186-38FB7B1A7314}" type="pres">
      <dgm:prSet presAssocID="{A65E917B-5223-3149-A007-DC8DD17E8D8B}" presName="sibTrans" presStyleCnt="0"/>
      <dgm:spPr/>
    </dgm:pt>
    <dgm:pt modelId="{46A093BD-2323-CB4E-9B08-5E16A7D51A35}" type="pres">
      <dgm:prSet presAssocID="{B3C7BA87-5A33-F54F-9CB9-DA50E353E805}" presName="node" presStyleLbl="alignAccFollowNode1" presStyleIdx="2" presStyleCnt="9">
        <dgm:presLayoutVars>
          <dgm:bulletEnabled val="1"/>
        </dgm:presLayoutVars>
      </dgm:prSet>
      <dgm:spPr/>
    </dgm:pt>
    <dgm:pt modelId="{D6F6FD83-181E-2E44-982A-931617D0C01B}" type="pres">
      <dgm:prSet presAssocID="{203ECD74-C0D8-9748-8C8D-0511D76C0A1B}" presName="vSp" presStyleCnt="0"/>
      <dgm:spPr/>
    </dgm:pt>
    <dgm:pt modelId="{A4F655DB-C4D9-2644-9B66-DFA86E9C4FE7}" type="pres">
      <dgm:prSet presAssocID="{FBCDB3AC-5262-464F-B32D-56A9865632EC}" presName="horFlow" presStyleCnt="0"/>
      <dgm:spPr/>
    </dgm:pt>
    <dgm:pt modelId="{6DF4B75C-E54F-5E40-A967-4D038354C36A}" type="pres">
      <dgm:prSet presAssocID="{FBCDB3AC-5262-464F-B32D-56A9865632EC}" presName="bigChev" presStyleLbl="node1" presStyleIdx="1" presStyleCnt="4"/>
      <dgm:spPr/>
    </dgm:pt>
    <dgm:pt modelId="{8CE9A12E-987C-D448-85B5-2C2DB321E8B3}" type="pres">
      <dgm:prSet presAssocID="{D18B3180-7D84-F24B-B4E6-14531B00FF93}" presName="parTrans" presStyleCnt="0"/>
      <dgm:spPr/>
    </dgm:pt>
    <dgm:pt modelId="{52933512-09FC-4E41-806F-54CBDBBDB558}" type="pres">
      <dgm:prSet presAssocID="{D389689E-F45C-FA43-9813-A9C92A0C42A4}" presName="node" presStyleLbl="alignAccFollowNode1" presStyleIdx="3" presStyleCnt="9">
        <dgm:presLayoutVars>
          <dgm:bulletEnabled val="1"/>
        </dgm:presLayoutVars>
      </dgm:prSet>
      <dgm:spPr/>
    </dgm:pt>
    <dgm:pt modelId="{FBC709A1-0D24-E340-88E2-ED5F3FB4ED66}" type="pres">
      <dgm:prSet presAssocID="{BF2F5DDD-106D-CC48-8952-177F60901671}" presName="sibTrans" presStyleCnt="0"/>
      <dgm:spPr/>
    </dgm:pt>
    <dgm:pt modelId="{40091419-F7D0-924C-BF59-1CBDBAF7A951}" type="pres">
      <dgm:prSet presAssocID="{D28B0094-0A44-7B45-A914-15A2A4A7124B}" presName="node" presStyleLbl="alignAccFollowNode1" presStyleIdx="4" presStyleCnt="9">
        <dgm:presLayoutVars>
          <dgm:bulletEnabled val="1"/>
        </dgm:presLayoutVars>
      </dgm:prSet>
      <dgm:spPr/>
    </dgm:pt>
    <dgm:pt modelId="{10FCB7A4-4936-5D47-880A-64ED2FA9DA7F}" type="pres">
      <dgm:prSet presAssocID="{FBCDB3AC-5262-464F-B32D-56A9865632EC}" presName="vSp" presStyleCnt="0"/>
      <dgm:spPr/>
    </dgm:pt>
    <dgm:pt modelId="{FE261689-C24E-1A4D-9541-B66C5B29FC7B}" type="pres">
      <dgm:prSet presAssocID="{34D2B4E8-CA4C-1442-82D0-C4FA551598B2}" presName="horFlow" presStyleCnt="0"/>
      <dgm:spPr/>
    </dgm:pt>
    <dgm:pt modelId="{40807FAF-93EE-814D-B72E-DACB64E7810B}" type="pres">
      <dgm:prSet presAssocID="{34D2B4E8-CA4C-1442-82D0-C4FA551598B2}" presName="bigChev" presStyleLbl="node1" presStyleIdx="2" presStyleCnt="4"/>
      <dgm:spPr/>
    </dgm:pt>
    <dgm:pt modelId="{C647B0C8-A013-0647-8627-FC3EB657280E}" type="pres">
      <dgm:prSet presAssocID="{AF767F6E-ACC1-A347-A22D-E78C7E13D7C8}" presName="parTrans" presStyleCnt="0"/>
      <dgm:spPr/>
    </dgm:pt>
    <dgm:pt modelId="{33B3FE14-E953-0B43-B6FA-8BDFE5AADFCC}" type="pres">
      <dgm:prSet presAssocID="{9D7E10D2-8D66-5C47-B93D-2402557871F5}" presName="node" presStyleLbl="alignAccFollowNode1" presStyleIdx="5" presStyleCnt="9">
        <dgm:presLayoutVars>
          <dgm:bulletEnabled val="1"/>
        </dgm:presLayoutVars>
      </dgm:prSet>
      <dgm:spPr/>
    </dgm:pt>
    <dgm:pt modelId="{2FA179F0-BFD2-1146-951D-6C629A4FA758}" type="pres">
      <dgm:prSet presAssocID="{BC7A3A6A-781F-EE49-B2C3-98213A08296F}" presName="sibTrans" presStyleCnt="0"/>
      <dgm:spPr/>
    </dgm:pt>
    <dgm:pt modelId="{0E16CD2C-8103-E343-A3E3-13C40A87399F}" type="pres">
      <dgm:prSet presAssocID="{C240114F-F32D-8D41-87FD-566F1780F1E8}" presName="node" presStyleLbl="alignAccFollowNode1" presStyleIdx="6" presStyleCnt="9">
        <dgm:presLayoutVars>
          <dgm:bulletEnabled val="1"/>
        </dgm:presLayoutVars>
      </dgm:prSet>
      <dgm:spPr/>
    </dgm:pt>
    <dgm:pt modelId="{3E7E6323-E7E0-7844-B808-8C90376E4D2F}" type="pres">
      <dgm:prSet presAssocID="{34D2B4E8-CA4C-1442-82D0-C4FA551598B2}" presName="vSp" presStyleCnt="0"/>
      <dgm:spPr/>
    </dgm:pt>
    <dgm:pt modelId="{8F4099F3-B0A4-E140-A0FE-D5ACD26ECD4B}" type="pres">
      <dgm:prSet presAssocID="{0F7B4EBC-2366-6942-8CA0-1E5360EEB006}" presName="horFlow" presStyleCnt="0"/>
      <dgm:spPr/>
    </dgm:pt>
    <dgm:pt modelId="{899199AA-4FEA-8948-82D7-A5F46D072B19}" type="pres">
      <dgm:prSet presAssocID="{0F7B4EBC-2366-6942-8CA0-1E5360EEB006}" presName="bigChev" presStyleLbl="node1" presStyleIdx="3" presStyleCnt="4"/>
      <dgm:spPr/>
    </dgm:pt>
    <dgm:pt modelId="{E9D0190B-3A34-AD45-8BF3-3A024DD05A0D}" type="pres">
      <dgm:prSet presAssocID="{856EB554-CF0A-1246-B70F-3DF569C1E7D1}" presName="parTrans" presStyleCnt="0"/>
      <dgm:spPr/>
    </dgm:pt>
    <dgm:pt modelId="{15A5A2F3-0AFA-EC49-A0FF-222919E2988C}" type="pres">
      <dgm:prSet presAssocID="{9C39D940-3249-C44E-819A-E62EBFBD6B66}" presName="node" presStyleLbl="alignAccFollowNode1" presStyleIdx="7" presStyleCnt="9">
        <dgm:presLayoutVars>
          <dgm:bulletEnabled val="1"/>
        </dgm:presLayoutVars>
      </dgm:prSet>
      <dgm:spPr/>
    </dgm:pt>
    <dgm:pt modelId="{78BCB53D-0EAA-964D-A845-650B188FF5AD}" type="pres">
      <dgm:prSet presAssocID="{B88A5468-6FE6-C246-A979-19D289223230}" presName="sibTrans" presStyleCnt="0"/>
      <dgm:spPr/>
    </dgm:pt>
    <dgm:pt modelId="{62038DB5-3693-6343-97F1-6FE7CFB9C768}" type="pres">
      <dgm:prSet presAssocID="{A6BC6777-DF6B-054A-A167-B970E10BA29B}" presName="node" presStyleLbl="alignAccFollowNode1" presStyleIdx="8" presStyleCnt="9">
        <dgm:presLayoutVars>
          <dgm:bulletEnabled val="1"/>
        </dgm:presLayoutVars>
      </dgm:prSet>
      <dgm:spPr/>
    </dgm:pt>
  </dgm:ptLst>
  <dgm:cxnLst>
    <dgm:cxn modelId="{BE0ABD09-1F4A-CE48-A783-CFCE9965AA7E}" type="presOf" srcId="{D389689E-F45C-FA43-9813-A9C92A0C42A4}" destId="{52933512-09FC-4E41-806F-54CBDBBDB558}" srcOrd="0" destOrd="0" presId="urn:microsoft.com/office/officeart/2005/8/layout/lProcess3"/>
    <dgm:cxn modelId="{D808C710-E56C-F74E-B076-3F10BC013EAD}" type="presOf" srcId="{203ECD74-C0D8-9748-8C8D-0511D76C0A1B}" destId="{FED4E05F-280F-624F-BC8D-9769EC20DF9B}" srcOrd="0" destOrd="0" presId="urn:microsoft.com/office/officeart/2005/8/layout/lProcess3"/>
    <dgm:cxn modelId="{BA3CC514-0B36-A342-93FC-41CB7A6E4783}" srcId="{DDEF289F-9E05-144A-8FFD-8C342F691C77}" destId="{FBCDB3AC-5262-464F-B32D-56A9865632EC}" srcOrd="1" destOrd="0" parTransId="{B22CCC79-FD15-AD4B-995B-AA767FD649E7}" sibTransId="{8728D4EA-8748-2749-9712-6300F767C51A}"/>
    <dgm:cxn modelId="{BD491318-EBAA-184E-8744-8C3E79435021}" type="presOf" srcId="{0F7B4EBC-2366-6942-8CA0-1E5360EEB006}" destId="{899199AA-4FEA-8948-82D7-A5F46D072B19}" srcOrd="0" destOrd="0" presId="urn:microsoft.com/office/officeart/2005/8/layout/lProcess3"/>
    <dgm:cxn modelId="{75CDF11C-986A-C14F-A2CB-624444CDF166}" type="presOf" srcId="{FBCDB3AC-5262-464F-B32D-56A9865632EC}" destId="{6DF4B75C-E54F-5E40-A967-4D038354C36A}" srcOrd="0" destOrd="0" presId="urn:microsoft.com/office/officeart/2005/8/layout/lProcess3"/>
    <dgm:cxn modelId="{0894D939-0050-CE4F-AA69-54B34DDDD291}" type="presOf" srcId="{D28B0094-0A44-7B45-A914-15A2A4A7124B}" destId="{40091419-F7D0-924C-BF59-1CBDBAF7A951}" srcOrd="0" destOrd="0" presId="urn:microsoft.com/office/officeart/2005/8/layout/lProcess3"/>
    <dgm:cxn modelId="{E4EEE250-7991-EB48-A002-8DA09B9141DE}" srcId="{DDEF289F-9E05-144A-8FFD-8C342F691C77}" destId="{34D2B4E8-CA4C-1442-82D0-C4FA551598B2}" srcOrd="2" destOrd="0" parTransId="{45F5DB53-0CD0-7C4E-B643-F7BC64F6C57A}" sibTransId="{268F6223-6BD7-EC4A-BCEE-C758EF29BFF1}"/>
    <dgm:cxn modelId="{EE57EB54-97A8-FF4E-97C2-12295EB73532}" type="presOf" srcId="{34D2B4E8-CA4C-1442-82D0-C4FA551598B2}" destId="{40807FAF-93EE-814D-B72E-DACB64E7810B}" srcOrd="0" destOrd="0" presId="urn:microsoft.com/office/officeart/2005/8/layout/lProcess3"/>
    <dgm:cxn modelId="{7EF64D59-50F0-F141-A334-E07918189C77}" srcId="{203ECD74-C0D8-9748-8C8D-0511D76C0A1B}" destId="{B3C7BA87-5A33-F54F-9CB9-DA50E353E805}" srcOrd="2" destOrd="0" parTransId="{DC5562DB-DB05-E145-A0FF-C2DBEC27E652}" sibTransId="{567773C3-B68F-AF48-95E7-C54D201B934F}"/>
    <dgm:cxn modelId="{25F3AA5A-ED12-E64C-B9E9-A9B726A4DAB7}" srcId="{203ECD74-C0D8-9748-8C8D-0511D76C0A1B}" destId="{EB3D5D27-17C0-0245-AA00-006B3CFED446}" srcOrd="0" destOrd="0" parTransId="{881D8F98-5A8D-DB44-B761-8FBBEECD24F5}" sibTransId="{467C44AA-7DAB-CE46-862F-847C54280EE9}"/>
    <dgm:cxn modelId="{6B4A8F61-47FE-B741-8E2A-DE63E1397C35}" type="presOf" srcId="{9270F17E-352B-4342-B5DD-0830BAD7743B}" destId="{FCBD012E-592B-104E-9306-16DEACBBBFCD}" srcOrd="0" destOrd="0" presId="urn:microsoft.com/office/officeart/2005/8/layout/lProcess3"/>
    <dgm:cxn modelId="{8387BB6C-3351-574F-BB30-4A29A3B33585}" srcId="{0F7B4EBC-2366-6942-8CA0-1E5360EEB006}" destId="{9C39D940-3249-C44E-819A-E62EBFBD6B66}" srcOrd="0" destOrd="0" parTransId="{856EB554-CF0A-1246-B70F-3DF569C1E7D1}" sibTransId="{B88A5468-6FE6-C246-A979-19D289223230}"/>
    <dgm:cxn modelId="{F8A49288-374C-FB48-9115-51836F1FFA22}" srcId="{DDEF289F-9E05-144A-8FFD-8C342F691C77}" destId="{203ECD74-C0D8-9748-8C8D-0511D76C0A1B}" srcOrd="0" destOrd="0" parTransId="{188C9506-F426-2A40-86E6-4D1372F4E3DA}" sibTransId="{79139F6D-4544-434E-9B22-940EC69DC4D4}"/>
    <dgm:cxn modelId="{D1A10E8B-27D6-1D42-9879-59BC4215E4CE}" srcId="{34D2B4E8-CA4C-1442-82D0-C4FA551598B2}" destId="{C240114F-F32D-8D41-87FD-566F1780F1E8}" srcOrd="1" destOrd="0" parTransId="{F3FB4B9C-4E83-F444-8E06-F9FA56580F6F}" sibTransId="{620ABABE-F0CD-B94A-B33E-1362F9545FEA}"/>
    <dgm:cxn modelId="{2F191E94-4152-A84D-BFA4-FC76F93288EB}" srcId="{0F7B4EBC-2366-6942-8CA0-1E5360EEB006}" destId="{A6BC6777-DF6B-054A-A167-B970E10BA29B}" srcOrd="1" destOrd="0" parTransId="{C19582E9-5EBE-4541-934A-7068D5E6A076}" sibTransId="{AB600E36-B9FE-454F-A923-89AEE057CC9F}"/>
    <dgm:cxn modelId="{38B5339B-7E0D-4747-8588-39086955AA26}" srcId="{FBCDB3AC-5262-464F-B32D-56A9865632EC}" destId="{D28B0094-0A44-7B45-A914-15A2A4A7124B}" srcOrd="1" destOrd="0" parTransId="{5C956185-1F8F-B44B-B2E5-B231424C401D}" sibTransId="{B430080E-085A-5E4D-97C3-99B5025661E5}"/>
    <dgm:cxn modelId="{DFFCEDB2-1D0D-9543-9CE2-94FA17ABDC71}" type="presOf" srcId="{B3C7BA87-5A33-F54F-9CB9-DA50E353E805}" destId="{46A093BD-2323-CB4E-9B08-5E16A7D51A35}" srcOrd="0" destOrd="0" presId="urn:microsoft.com/office/officeart/2005/8/layout/lProcess3"/>
    <dgm:cxn modelId="{29851CC3-5E38-7549-8A15-E0DBC022E7F0}" srcId="{203ECD74-C0D8-9748-8C8D-0511D76C0A1B}" destId="{9270F17E-352B-4342-B5DD-0830BAD7743B}" srcOrd="1" destOrd="0" parTransId="{573FCFE5-BB1E-0A46-B962-27173449196A}" sibTransId="{A65E917B-5223-3149-A007-DC8DD17E8D8B}"/>
    <dgm:cxn modelId="{763DF6C4-6FAA-AE4D-B1ED-165356B29C01}" type="presOf" srcId="{9C39D940-3249-C44E-819A-E62EBFBD6B66}" destId="{15A5A2F3-0AFA-EC49-A0FF-222919E2988C}" srcOrd="0" destOrd="0" presId="urn:microsoft.com/office/officeart/2005/8/layout/lProcess3"/>
    <dgm:cxn modelId="{964754C6-B0AB-9943-A28B-D089F6F5B200}" type="presOf" srcId="{9D7E10D2-8D66-5C47-B93D-2402557871F5}" destId="{33B3FE14-E953-0B43-B6FA-8BDFE5AADFCC}" srcOrd="0" destOrd="0" presId="urn:microsoft.com/office/officeart/2005/8/layout/lProcess3"/>
    <dgm:cxn modelId="{AA16A9C7-01A1-3649-B136-C6FA6C486930}" type="presOf" srcId="{DDEF289F-9E05-144A-8FFD-8C342F691C77}" destId="{0D8B761C-0BD8-8B40-AEF6-5ABBB60B860E}" srcOrd="0" destOrd="0" presId="urn:microsoft.com/office/officeart/2005/8/layout/lProcess3"/>
    <dgm:cxn modelId="{34B17BD0-3BD0-DB4D-849C-CCB5D3B833C7}" type="presOf" srcId="{C240114F-F32D-8D41-87FD-566F1780F1E8}" destId="{0E16CD2C-8103-E343-A3E3-13C40A87399F}" srcOrd="0" destOrd="0" presId="urn:microsoft.com/office/officeart/2005/8/layout/lProcess3"/>
    <dgm:cxn modelId="{8C611ED4-494F-0445-97FB-FACDC6CE54CF}" type="presOf" srcId="{EB3D5D27-17C0-0245-AA00-006B3CFED446}" destId="{DB50137C-C2A3-D24F-890A-32F9E359AEA9}" srcOrd="0" destOrd="0" presId="urn:microsoft.com/office/officeart/2005/8/layout/lProcess3"/>
    <dgm:cxn modelId="{69F338D4-5B81-5F43-90B7-1D4FD1B3ABBE}" srcId="{FBCDB3AC-5262-464F-B32D-56A9865632EC}" destId="{D389689E-F45C-FA43-9813-A9C92A0C42A4}" srcOrd="0" destOrd="0" parTransId="{D18B3180-7D84-F24B-B4E6-14531B00FF93}" sibTransId="{BF2F5DDD-106D-CC48-8952-177F60901671}"/>
    <dgm:cxn modelId="{1821F1DE-5AE0-3849-AD6F-AA7F0FD958D9}" srcId="{34D2B4E8-CA4C-1442-82D0-C4FA551598B2}" destId="{9D7E10D2-8D66-5C47-B93D-2402557871F5}" srcOrd="0" destOrd="0" parTransId="{AF767F6E-ACC1-A347-A22D-E78C7E13D7C8}" sibTransId="{BC7A3A6A-781F-EE49-B2C3-98213A08296F}"/>
    <dgm:cxn modelId="{72C699F5-2DBF-474D-A695-B6B154F7A835}" srcId="{DDEF289F-9E05-144A-8FFD-8C342F691C77}" destId="{0F7B4EBC-2366-6942-8CA0-1E5360EEB006}" srcOrd="3" destOrd="0" parTransId="{E32EC0CF-01D0-8D4B-96C0-2DC0CC54FCEC}" sibTransId="{E8CCE132-775F-EE47-81FF-C25DF45DA0B4}"/>
    <dgm:cxn modelId="{33B2E8FC-E452-9049-AAFC-C3D55E120067}" type="presOf" srcId="{A6BC6777-DF6B-054A-A167-B970E10BA29B}" destId="{62038DB5-3693-6343-97F1-6FE7CFB9C768}" srcOrd="0" destOrd="0" presId="urn:microsoft.com/office/officeart/2005/8/layout/lProcess3"/>
    <dgm:cxn modelId="{8155F420-5DEC-4C46-B4AA-98AEE61813B0}" type="presParOf" srcId="{0D8B761C-0BD8-8B40-AEF6-5ABBB60B860E}" destId="{DA346D3D-64F2-B447-8564-2A38F94F5891}" srcOrd="0" destOrd="0" presId="urn:microsoft.com/office/officeart/2005/8/layout/lProcess3"/>
    <dgm:cxn modelId="{B5F84795-B24E-9242-AF26-89FE519317E0}" type="presParOf" srcId="{DA346D3D-64F2-B447-8564-2A38F94F5891}" destId="{FED4E05F-280F-624F-BC8D-9769EC20DF9B}" srcOrd="0" destOrd="0" presId="urn:microsoft.com/office/officeart/2005/8/layout/lProcess3"/>
    <dgm:cxn modelId="{89A6A5F0-4262-8C45-A119-F60EFFF37A2E}" type="presParOf" srcId="{DA346D3D-64F2-B447-8564-2A38F94F5891}" destId="{F9C1A0AE-732C-7C48-BF8C-9749F9986EBA}" srcOrd="1" destOrd="0" presId="urn:microsoft.com/office/officeart/2005/8/layout/lProcess3"/>
    <dgm:cxn modelId="{007FFC58-D98B-0546-B02D-CFD93C95E599}" type="presParOf" srcId="{DA346D3D-64F2-B447-8564-2A38F94F5891}" destId="{DB50137C-C2A3-D24F-890A-32F9E359AEA9}" srcOrd="2" destOrd="0" presId="urn:microsoft.com/office/officeart/2005/8/layout/lProcess3"/>
    <dgm:cxn modelId="{B6393142-0123-1847-9297-FE8858C3FBDC}" type="presParOf" srcId="{DA346D3D-64F2-B447-8564-2A38F94F5891}" destId="{7421E6B5-99FD-A340-80AF-DCFF82E9BE18}" srcOrd="3" destOrd="0" presId="urn:microsoft.com/office/officeart/2005/8/layout/lProcess3"/>
    <dgm:cxn modelId="{04CDA4BE-9D78-D147-996B-4F639A6F3731}" type="presParOf" srcId="{DA346D3D-64F2-B447-8564-2A38F94F5891}" destId="{FCBD012E-592B-104E-9306-16DEACBBBFCD}" srcOrd="4" destOrd="0" presId="urn:microsoft.com/office/officeart/2005/8/layout/lProcess3"/>
    <dgm:cxn modelId="{6A1977E4-4EC7-FF40-8CA8-D43E5CC8A6A7}" type="presParOf" srcId="{DA346D3D-64F2-B447-8564-2A38F94F5891}" destId="{33791394-8E1D-DD49-9186-38FB7B1A7314}" srcOrd="5" destOrd="0" presId="urn:microsoft.com/office/officeart/2005/8/layout/lProcess3"/>
    <dgm:cxn modelId="{DD225E76-44F0-7F4A-98CA-4CB992CFBAD5}" type="presParOf" srcId="{DA346D3D-64F2-B447-8564-2A38F94F5891}" destId="{46A093BD-2323-CB4E-9B08-5E16A7D51A35}" srcOrd="6" destOrd="0" presId="urn:microsoft.com/office/officeart/2005/8/layout/lProcess3"/>
    <dgm:cxn modelId="{5A04903C-1220-DF46-911F-052C0051AB55}" type="presParOf" srcId="{0D8B761C-0BD8-8B40-AEF6-5ABBB60B860E}" destId="{D6F6FD83-181E-2E44-982A-931617D0C01B}" srcOrd="1" destOrd="0" presId="urn:microsoft.com/office/officeart/2005/8/layout/lProcess3"/>
    <dgm:cxn modelId="{175783FB-6B71-F344-B858-37ABEB4969BB}" type="presParOf" srcId="{0D8B761C-0BD8-8B40-AEF6-5ABBB60B860E}" destId="{A4F655DB-C4D9-2644-9B66-DFA86E9C4FE7}" srcOrd="2" destOrd="0" presId="urn:microsoft.com/office/officeart/2005/8/layout/lProcess3"/>
    <dgm:cxn modelId="{46E3E8B8-265C-C34F-AEA9-D1063112F5AB}" type="presParOf" srcId="{A4F655DB-C4D9-2644-9B66-DFA86E9C4FE7}" destId="{6DF4B75C-E54F-5E40-A967-4D038354C36A}" srcOrd="0" destOrd="0" presId="urn:microsoft.com/office/officeart/2005/8/layout/lProcess3"/>
    <dgm:cxn modelId="{9FBA87D4-7C1D-D940-85BF-95F90025E469}" type="presParOf" srcId="{A4F655DB-C4D9-2644-9B66-DFA86E9C4FE7}" destId="{8CE9A12E-987C-D448-85B5-2C2DB321E8B3}" srcOrd="1" destOrd="0" presId="urn:microsoft.com/office/officeart/2005/8/layout/lProcess3"/>
    <dgm:cxn modelId="{81B6954C-F7B5-944B-BBEE-D66E6B30D156}" type="presParOf" srcId="{A4F655DB-C4D9-2644-9B66-DFA86E9C4FE7}" destId="{52933512-09FC-4E41-806F-54CBDBBDB558}" srcOrd="2" destOrd="0" presId="urn:microsoft.com/office/officeart/2005/8/layout/lProcess3"/>
    <dgm:cxn modelId="{928AA667-D0CB-EE40-B511-F7182A49328B}" type="presParOf" srcId="{A4F655DB-C4D9-2644-9B66-DFA86E9C4FE7}" destId="{FBC709A1-0D24-E340-88E2-ED5F3FB4ED66}" srcOrd="3" destOrd="0" presId="urn:microsoft.com/office/officeart/2005/8/layout/lProcess3"/>
    <dgm:cxn modelId="{F8F16A8C-EF2E-244D-BFE3-60C3BF079BE9}" type="presParOf" srcId="{A4F655DB-C4D9-2644-9B66-DFA86E9C4FE7}" destId="{40091419-F7D0-924C-BF59-1CBDBAF7A951}" srcOrd="4" destOrd="0" presId="urn:microsoft.com/office/officeart/2005/8/layout/lProcess3"/>
    <dgm:cxn modelId="{74600301-80BB-184B-A513-1493254DC5AD}" type="presParOf" srcId="{0D8B761C-0BD8-8B40-AEF6-5ABBB60B860E}" destId="{10FCB7A4-4936-5D47-880A-64ED2FA9DA7F}" srcOrd="3" destOrd="0" presId="urn:microsoft.com/office/officeart/2005/8/layout/lProcess3"/>
    <dgm:cxn modelId="{859426A0-3249-C741-8347-F6A2F30C8FA7}" type="presParOf" srcId="{0D8B761C-0BD8-8B40-AEF6-5ABBB60B860E}" destId="{FE261689-C24E-1A4D-9541-B66C5B29FC7B}" srcOrd="4" destOrd="0" presId="urn:microsoft.com/office/officeart/2005/8/layout/lProcess3"/>
    <dgm:cxn modelId="{44217C79-3D6C-8C47-A9F0-C7A667CDBAA3}" type="presParOf" srcId="{FE261689-C24E-1A4D-9541-B66C5B29FC7B}" destId="{40807FAF-93EE-814D-B72E-DACB64E7810B}" srcOrd="0" destOrd="0" presId="urn:microsoft.com/office/officeart/2005/8/layout/lProcess3"/>
    <dgm:cxn modelId="{DE36B937-0C71-3748-8C82-20FFE5BAE07E}" type="presParOf" srcId="{FE261689-C24E-1A4D-9541-B66C5B29FC7B}" destId="{C647B0C8-A013-0647-8627-FC3EB657280E}" srcOrd="1" destOrd="0" presId="urn:microsoft.com/office/officeart/2005/8/layout/lProcess3"/>
    <dgm:cxn modelId="{C967E86A-5BBB-F347-B90F-DB38424FF0ED}" type="presParOf" srcId="{FE261689-C24E-1A4D-9541-B66C5B29FC7B}" destId="{33B3FE14-E953-0B43-B6FA-8BDFE5AADFCC}" srcOrd="2" destOrd="0" presId="urn:microsoft.com/office/officeart/2005/8/layout/lProcess3"/>
    <dgm:cxn modelId="{11E50E42-D8F1-F045-B0FE-DCA3F25515AE}" type="presParOf" srcId="{FE261689-C24E-1A4D-9541-B66C5B29FC7B}" destId="{2FA179F0-BFD2-1146-951D-6C629A4FA758}" srcOrd="3" destOrd="0" presId="urn:microsoft.com/office/officeart/2005/8/layout/lProcess3"/>
    <dgm:cxn modelId="{443DF371-3495-CA48-ACBD-36ECE0ED5153}" type="presParOf" srcId="{FE261689-C24E-1A4D-9541-B66C5B29FC7B}" destId="{0E16CD2C-8103-E343-A3E3-13C40A87399F}" srcOrd="4" destOrd="0" presId="urn:microsoft.com/office/officeart/2005/8/layout/lProcess3"/>
    <dgm:cxn modelId="{D48AB524-1D6C-BE4A-9D34-499D8172D512}" type="presParOf" srcId="{0D8B761C-0BD8-8B40-AEF6-5ABBB60B860E}" destId="{3E7E6323-E7E0-7844-B808-8C90376E4D2F}" srcOrd="5" destOrd="0" presId="urn:microsoft.com/office/officeart/2005/8/layout/lProcess3"/>
    <dgm:cxn modelId="{E235856A-2095-CA4F-8EA2-E28489C896CF}" type="presParOf" srcId="{0D8B761C-0BD8-8B40-AEF6-5ABBB60B860E}" destId="{8F4099F3-B0A4-E140-A0FE-D5ACD26ECD4B}" srcOrd="6" destOrd="0" presId="urn:microsoft.com/office/officeart/2005/8/layout/lProcess3"/>
    <dgm:cxn modelId="{B098A7B8-D7F3-7946-BD07-C111ADA60D99}" type="presParOf" srcId="{8F4099F3-B0A4-E140-A0FE-D5ACD26ECD4B}" destId="{899199AA-4FEA-8948-82D7-A5F46D072B19}" srcOrd="0" destOrd="0" presId="urn:microsoft.com/office/officeart/2005/8/layout/lProcess3"/>
    <dgm:cxn modelId="{8B90C6D8-6126-0F48-B0FB-36ED522F0C85}" type="presParOf" srcId="{8F4099F3-B0A4-E140-A0FE-D5ACD26ECD4B}" destId="{E9D0190B-3A34-AD45-8BF3-3A024DD05A0D}" srcOrd="1" destOrd="0" presId="urn:microsoft.com/office/officeart/2005/8/layout/lProcess3"/>
    <dgm:cxn modelId="{BC92818D-6106-FB41-BBF6-774B5E4B3B16}" type="presParOf" srcId="{8F4099F3-B0A4-E140-A0FE-D5ACD26ECD4B}" destId="{15A5A2F3-0AFA-EC49-A0FF-222919E2988C}" srcOrd="2" destOrd="0" presId="urn:microsoft.com/office/officeart/2005/8/layout/lProcess3"/>
    <dgm:cxn modelId="{C189EA6B-2B79-C543-AE92-026BADA41B93}" type="presParOf" srcId="{8F4099F3-B0A4-E140-A0FE-D5ACD26ECD4B}" destId="{78BCB53D-0EAA-964D-A845-650B188FF5AD}" srcOrd="3" destOrd="0" presId="urn:microsoft.com/office/officeart/2005/8/layout/lProcess3"/>
    <dgm:cxn modelId="{7216D4CC-6584-B546-A4B1-D7B69EB76ECB}" type="presParOf" srcId="{8F4099F3-B0A4-E140-A0FE-D5ACD26ECD4B}" destId="{62038DB5-3693-6343-97F1-6FE7CFB9C768}"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B713ED-DC3A-7546-A349-2CC8037AD68A}"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747E92BB-C041-3E40-BD91-5A8E04B8E8B3}">
      <dgm:prSet custT="1"/>
      <dgm:spPr/>
      <dgm:t>
        <a:bodyPr/>
        <a:lstStyle/>
        <a:p>
          <a:r>
            <a:rPr lang="en-GB" sz="1800" dirty="0"/>
            <a:t>Pre-colonial times</a:t>
          </a:r>
        </a:p>
      </dgm:t>
    </dgm:pt>
    <dgm:pt modelId="{12DB9064-D185-CB43-BB58-AAB265F1BF10}" type="parTrans" cxnId="{0603EABB-88A1-AE46-863F-72CEBCAA8FE3}">
      <dgm:prSet/>
      <dgm:spPr/>
      <dgm:t>
        <a:bodyPr/>
        <a:lstStyle/>
        <a:p>
          <a:endParaRPr lang="en-GB" sz="2800"/>
        </a:p>
      </dgm:t>
    </dgm:pt>
    <dgm:pt modelId="{A0C537C7-93A7-904F-A1A9-063C2FC29AEE}" type="sibTrans" cxnId="{0603EABB-88A1-AE46-863F-72CEBCAA8FE3}">
      <dgm:prSet/>
      <dgm:spPr/>
      <dgm:t>
        <a:bodyPr/>
        <a:lstStyle/>
        <a:p>
          <a:endParaRPr lang="en-GB" sz="2800"/>
        </a:p>
      </dgm:t>
    </dgm:pt>
    <dgm:pt modelId="{5FDE76E8-1C82-DD49-92A0-4C369998FF46}">
      <dgm:prSet custT="1"/>
      <dgm:spPr/>
      <dgm:t>
        <a:bodyPr/>
        <a:lstStyle/>
        <a:p>
          <a:r>
            <a:rPr lang="en-GB" sz="1800" dirty="0"/>
            <a:t>1819: British landing party</a:t>
          </a:r>
        </a:p>
      </dgm:t>
    </dgm:pt>
    <dgm:pt modelId="{04A670EC-3B21-2D43-A3DE-69D0BEC3E1D6}" type="parTrans" cxnId="{10E45DBA-4861-044E-97C4-5BB2479E214D}">
      <dgm:prSet/>
      <dgm:spPr/>
      <dgm:t>
        <a:bodyPr/>
        <a:lstStyle/>
        <a:p>
          <a:endParaRPr lang="en-GB" sz="2800"/>
        </a:p>
      </dgm:t>
    </dgm:pt>
    <dgm:pt modelId="{3FBAB709-FB5D-CC49-842E-9308F676A960}" type="sibTrans" cxnId="{10E45DBA-4861-044E-97C4-5BB2479E214D}">
      <dgm:prSet/>
      <dgm:spPr/>
      <dgm:t>
        <a:bodyPr/>
        <a:lstStyle/>
        <a:p>
          <a:endParaRPr lang="en-GB" sz="2800"/>
        </a:p>
      </dgm:t>
    </dgm:pt>
    <dgm:pt modelId="{5A5B626D-46C5-6544-9D15-BBE3B207AAD8}">
      <dgm:prSet custT="1"/>
      <dgm:spPr/>
      <dgm:t>
        <a:bodyPr/>
        <a:lstStyle/>
        <a:p>
          <a:r>
            <a:rPr lang="en-GB" sz="1800"/>
            <a:t>1824: Anglo-Dutch Treaty</a:t>
          </a:r>
        </a:p>
      </dgm:t>
    </dgm:pt>
    <dgm:pt modelId="{CE7DB54B-516E-1647-ADB2-E33C60DEA4C1}" type="parTrans" cxnId="{1A0C40CC-A747-674C-98E2-B8A4007D0BF6}">
      <dgm:prSet/>
      <dgm:spPr/>
      <dgm:t>
        <a:bodyPr/>
        <a:lstStyle/>
        <a:p>
          <a:endParaRPr lang="en-GB" sz="2800"/>
        </a:p>
      </dgm:t>
    </dgm:pt>
    <dgm:pt modelId="{5FDD4328-9B14-604D-9381-B6C32955E05A}" type="sibTrans" cxnId="{1A0C40CC-A747-674C-98E2-B8A4007D0BF6}">
      <dgm:prSet/>
      <dgm:spPr/>
      <dgm:t>
        <a:bodyPr/>
        <a:lstStyle/>
        <a:p>
          <a:endParaRPr lang="en-GB" sz="2800"/>
        </a:p>
      </dgm:t>
    </dgm:pt>
    <dgm:pt modelId="{9C6566EA-D50F-4D49-88C1-36A1328FD2A6}">
      <dgm:prSet custT="1"/>
      <dgm:spPr/>
      <dgm:t>
        <a:bodyPr/>
        <a:lstStyle/>
        <a:p>
          <a:r>
            <a:rPr lang="en-GB" sz="1800"/>
            <a:t>1867: Crown Colony</a:t>
          </a:r>
        </a:p>
      </dgm:t>
    </dgm:pt>
    <dgm:pt modelId="{2003DC33-499F-2E49-A4C7-94C3EB78DBB2}" type="parTrans" cxnId="{D475D404-BA1C-FD48-BF02-A26B6608B15A}">
      <dgm:prSet/>
      <dgm:spPr/>
      <dgm:t>
        <a:bodyPr/>
        <a:lstStyle/>
        <a:p>
          <a:endParaRPr lang="en-GB" sz="2800"/>
        </a:p>
      </dgm:t>
    </dgm:pt>
    <dgm:pt modelId="{5E4931E1-62FE-814E-8D1B-393B9C35F613}" type="sibTrans" cxnId="{D475D404-BA1C-FD48-BF02-A26B6608B15A}">
      <dgm:prSet/>
      <dgm:spPr/>
      <dgm:t>
        <a:bodyPr/>
        <a:lstStyle/>
        <a:p>
          <a:endParaRPr lang="en-GB" sz="2800"/>
        </a:p>
      </dgm:t>
    </dgm:pt>
    <dgm:pt modelId="{670212DB-84F7-B648-B9D5-92F1FDDCA764}">
      <dgm:prSet custT="1"/>
      <dgm:spPr/>
      <dgm:t>
        <a:bodyPr/>
        <a:lstStyle/>
        <a:p>
          <a:r>
            <a:rPr lang="en-GB" sz="1800" dirty="0"/>
            <a:t>1942–1945: Japanese </a:t>
          </a:r>
          <a:r>
            <a:rPr lang="en-GB" sz="1800" dirty="0" err="1"/>
            <a:t>occupa-tion</a:t>
          </a:r>
          <a:endParaRPr lang="en-GB" sz="1800" dirty="0"/>
        </a:p>
      </dgm:t>
    </dgm:pt>
    <dgm:pt modelId="{EC1C5356-7604-B34C-A9F5-5855DD2B2E97}" type="parTrans" cxnId="{82D83A4E-736B-0F44-83A5-5FE9A1E13CA6}">
      <dgm:prSet/>
      <dgm:spPr/>
      <dgm:t>
        <a:bodyPr/>
        <a:lstStyle/>
        <a:p>
          <a:endParaRPr lang="en-GB" sz="2800"/>
        </a:p>
      </dgm:t>
    </dgm:pt>
    <dgm:pt modelId="{48965298-3534-7042-A5C0-FD6A099085E8}" type="sibTrans" cxnId="{82D83A4E-736B-0F44-83A5-5FE9A1E13CA6}">
      <dgm:prSet/>
      <dgm:spPr/>
      <dgm:t>
        <a:bodyPr/>
        <a:lstStyle/>
        <a:p>
          <a:endParaRPr lang="en-GB" sz="2800"/>
        </a:p>
      </dgm:t>
    </dgm:pt>
    <dgm:pt modelId="{161B3536-19A4-D14E-BBF4-B5DA0B28D0D6}">
      <dgm:prSet custT="1"/>
      <dgm:spPr/>
      <dgm:t>
        <a:bodyPr/>
        <a:lstStyle/>
        <a:p>
          <a:r>
            <a:rPr lang="en-GB" sz="1800" dirty="0"/>
            <a:t>1955: Internal self-govern-</a:t>
          </a:r>
          <a:r>
            <a:rPr lang="en-GB" sz="1800" dirty="0" err="1"/>
            <a:t>ment</a:t>
          </a:r>
          <a:endParaRPr lang="en-GB" sz="1800" dirty="0"/>
        </a:p>
      </dgm:t>
    </dgm:pt>
    <dgm:pt modelId="{62D2F457-FB52-BD47-A2D4-F096C6D5E755}" type="parTrans" cxnId="{74E5FB4E-7A0E-1C45-8AAD-0A1DBEADA8E2}">
      <dgm:prSet/>
      <dgm:spPr/>
      <dgm:t>
        <a:bodyPr/>
        <a:lstStyle/>
        <a:p>
          <a:endParaRPr lang="en-GB" sz="2800"/>
        </a:p>
      </dgm:t>
    </dgm:pt>
    <dgm:pt modelId="{E352E0E4-8F90-8B43-9E85-8529B61FA2EB}" type="sibTrans" cxnId="{74E5FB4E-7A0E-1C45-8AAD-0A1DBEADA8E2}">
      <dgm:prSet/>
      <dgm:spPr/>
      <dgm:t>
        <a:bodyPr/>
        <a:lstStyle/>
        <a:p>
          <a:endParaRPr lang="en-GB" sz="2800"/>
        </a:p>
      </dgm:t>
    </dgm:pt>
    <dgm:pt modelId="{23A0F84D-C66E-BD4C-B765-5A72EAE9551F}">
      <dgm:prSet custT="1"/>
      <dgm:spPr/>
      <dgm:t>
        <a:bodyPr/>
        <a:lstStyle/>
        <a:p>
          <a:r>
            <a:rPr lang="en-GB" sz="1800" dirty="0"/>
            <a:t>1963: Joins </a:t>
          </a:r>
          <a:r>
            <a:rPr lang="en-GB" sz="1800" dirty="0" err="1"/>
            <a:t>indepen</a:t>
          </a:r>
          <a:r>
            <a:rPr lang="en-GB" sz="1800" dirty="0"/>
            <a:t>-dent Malaysia</a:t>
          </a:r>
        </a:p>
      </dgm:t>
    </dgm:pt>
    <dgm:pt modelId="{2B137AFF-8F73-AB43-865C-28F203320B42}" type="parTrans" cxnId="{5668D251-9CB6-E34E-ACCD-A819714CD865}">
      <dgm:prSet/>
      <dgm:spPr/>
      <dgm:t>
        <a:bodyPr/>
        <a:lstStyle/>
        <a:p>
          <a:endParaRPr lang="en-GB" sz="2800"/>
        </a:p>
      </dgm:t>
    </dgm:pt>
    <dgm:pt modelId="{13CC4B20-B785-804E-BE49-528AEEF8E220}" type="sibTrans" cxnId="{5668D251-9CB6-E34E-ACCD-A819714CD865}">
      <dgm:prSet/>
      <dgm:spPr/>
      <dgm:t>
        <a:bodyPr/>
        <a:lstStyle/>
        <a:p>
          <a:endParaRPr lang="en-GB" sz="2800"/>
        </a:p>
      </dgm:t>
    </dgm:pt>
    <dgm:pt modelId="{0E79FB14-0CB5-E64A-BC86-362EF036515C}">
      <dgm:prSet custT="1"/>
      <dgm:spPr/>
      <dgm:t>
        <a:bodyPr/>
        <a:lstStyle/>
        <a:p>
          <a:r>
            <a:rPr lang="en-GB" sz="1800" dirty="0"/>
            <a:t>1965: </a:t>
          </a:r>
          <a:r>
            <a:rPr lang="en-GB" sz="1800" dirty="0" err="1"/>
            <a:t>Indepen-dence</a:t>
          </a:r>
          <a:endParaRPr lang="en-GB" sz="1800" dirty="0"/>
        </a:p>
      </dgm:t>
    </dgm:pt>
    <dgm:pt modelId="{D4BFD4EB-47FB-5045-9774-3C061C336DA1}" type="parTrans" cxnId="{FD486DD2-E738-A244-A4C0-031B1A14B55C}">
      <dgm:prSet/>
      <dgm:spPr/>
      <dgm:t>
        <a:bodyPr/>
        <a:lstStyle/>
        <a:p>
          <a:endParaRPr lang="en-GB" sz="2800"/>
        </a:p>
      </dgm:t>
    </dgm:pt>
    <dgm:pt modelId="{343A1DFF-3D2C-3E43-9DB0-AED75461D6AC}" type="sibTrans" cxnId="{FD486DD2-E738-A244-A4C0-031B1A14B55C}">
      <dgm:prSet/>
      <dgm:spPr/>
      <dgm:t>
        <a:bodyPr/>
        <a:lstStyle/>
        <a:p>
          <a:endParaRPr lang="en-GB" sz="2800"/>
        </a:p>
      </dgm:t>
    </dgm:pt>
    <dgm:pt modelId="{0F869C96-7F8A-444E-A852-245819417EEA}" type="pres">
      <dgm:prSet presAssocID="{98B713ED-DC3A-7546-A349-2CC8037AD68A}" presName="Name0" presStyleCnt="0">
        <dgm:presLayoutVars>
          <dgm:dir/>
          <dgm:resizeHandles val="exact"/>
        </dgm:presLayoutVars>
      </dgm:prSet>
      <dgm:spPr/>
    </dgm:pt>
    <dgm:pt modelId="{34C3E05F-102C-CF48-A968-86317815F50C}" type="pres">
      <dgm:prSet presAssocID="{98B713ED-DC3A-7546-A349-2CC8037AD68A}" presName="arrow" presStyleLbl="bgShp" presStyleIdx="0" presStyleCnt="1"/>
      <dgm:spPr/>
    </dgm:pt>
    <dgm:pt modelId="{75616A37-88CA-0D4F-8CA5-14918F058D29}" type="pres">
      <dgm:prSet presAssocID="{98B713ED-DC3A-7546-A349-2CC8037AD68A}" presName="points" presStyleCnt="0"/>
      <dgm:spPr/>
    </dgm:pt>
    <dgm:pt modelId="{95E01743-D4C2-0140-AC2F-50B38E8F8B9D}" type="pres">
      <dgm:prSet presAssocID="{747E92BB-C041-3E40-BD91-5A8E04B8E8B3}" presName="compositeA" presStyleCnt="0"/>
      <dgm:spPr/>
    </dgm:pt>
    <dgm:pt modelId="{3B1CFBD5-0C6E-DE49-928B-97C17E4B4C87}" type="pres">
      <dgm:prSet presAssocID="{747E92BB-C041-3E40-BD91-5A8E04B8E8B3}" presName="textA" presStyleLbl="revTx" presStyleIdx="0" presStyleCnt="8">
        <dgm:presLayoutVars>
          <dgm:bulletEnabled val="1"/>
        </dgm:presLayoutVars>
      </dgm:prSet>
      <dgm:spPr/>
    </dgm:pt>
    <dgm:pt modelId="{565F22B3-5B91-1447-93B5-B52865DB0387}" type="pres">
      <dgm:prSet presAssocID="{747E92BB-C041-3E40-BD91-5A8E04B8E8B3}" presName="circleA" presStyleLbl="node1" presStyleIdx="0" presStyleCnt="8"/>
      <dgm:spPr/>
    </dgm:pt>
    <dgm:pt modelId="{67D6B2D7-640D-5248-A4FA-6FDA1CB058D0}" type="pres">
      <dgm:prSet presAssocID="{747E92BB-C041-3E40-BD91-5A8E04B8E8B3}" presName="spaceA" presStyleCnt="0"/>
      <dgm:spPr/>
    </dgm:pt>
    <dgm:pt modelId="{D55E0E7D-AA6C-4F47-98E7-67542EF1A8DD}" type="pres">
      <dgm:prSet presAssocID="{A0C537C7-93A7-904F-A1A9-063C2FC29AEE}" presName="space" presStyleCnt="0"/>
      <dgm:spPr/>
    </dgm:pt>
    <dgm:pt modelId="{A7395F37-2B11-DE43-92E0-02441C631682}" type="pres">
      <dgm:prSet presAssocID="{5FDE76E8-1C82-DD49-92A0-4C369998FF46}" presName="compositeB" presStyleCnt="0"/>
      <dgm:spPr/>
    </dgm:pt>
    <dgm:pt modelId="{EA9F23A3-DC3A-5B4C-9173-907F8592F150}" type="pres">
      <dgm:prSet presAssocID="{5FDE76E8-1C82-DD49-92A0-4C369998FF46}" presName="textB" presStyleLbl="revTx" presStyleIdx="1" presStyleCnt="8">
        <dgm:presLayoutVars>
          <dgm:bulletEnabled val="1"/>
        </dgm:presLayoutVars>
      </dgm:prSet>
      <dgm:spPr/>
    </dgm:pt>
    <dgm:pt modelId="{09AFA6FC-42F9-C745-97B2-539AFBBEDB98}" type="pres">
      <dgm:prSet presAssocID="{5FDE76E8-1C82-DD49-92A0-4C369998FF46}" presName="circleB" presStyleLbl="node1" presStyleIdx="1" presStyleCnt="8"/>
      <dgm:spPr/>
    </dgm:pt>
    <dgm:pt modelId="{5BBC8167-25AF-4145-9F55-B871FBE2ECEF}" type="pres">
      <dgm:prSet presAssocID="{5FDE76E8-1C82-DD49-92A0-4C369998FF46}" presName="spaceB" presStyleCnt="0"/>
      <dgm:spPr/>
    </dgm:pt>
    <dgm:pt modelId="{A3F421B8-3277-8D48-B2AE-07D7CE669AE0}" type="pres">
      <dgm:prSet presAssocID="{3FBAB709-FB5D-CC49-842E-9308F676A960}" presName="space" presStyleCnt="0"/>
      <dgm:spPr/>
    </dgm:pt>
    <dgm:pt modelId="{DF9103B5-BDDD-DC4D-B96A-99BACCE79A5F}" type="pres">
      <dgm:prSet presAssocID="{5A5B626D-46C5-6544-9D15-BBE3B207AAD8}" presName="compositeA" presStyleCnt="0"/>
      <dgm:spPr/>
    </dgm:pt>
    <dgm:pt modelId="{784D8A93-0E64-7148-8B35-3C4350896F5A}" type="pres">
      <dgm:prSet presAssocID="{5A5B626D-46C5-6544-9D15-BBE3B207AAD8}" presName="textA" presStyleLbl="revTx" presStyleIdx="2" presStyleCnt="8">
        <dgm:presLayoutVars>
          <dgm:bulletEnabled val="1"/>
        </dgm:presLayoutVars>
      </dgm:prSet>
      <dgm:spPr/>
    </dgm:pt>
    <dgm:pt modelId="{6D9A8522-465E-7B41-A047-D6E490CA6BEB}" type="pres">
      <dgm:prSet presAssocID="{5A5B626D-46C5-6544-9D15-BBE3B207AAD8}" presName="circleA" presStyleLbl="node1" presStyleIdx="2" presStyleCnt="8"/>
      <dgm:spPr/>
    </dgm:pt>
    <dgm:pt modelId="{402CC03D-46A6-1E43-8A8D-D636F34427D7}" type="pres">
      <dgm:prSet presAssocID="{5A5B626D-46C5-6544-9D15-BBE3B207AAD8}" presName="spaceA" presStyleCnt="0"/>
      <dgm:spPr/>
    </dgm:pt>
    <dgm:pt modelId="{27F79A78-B6BC-3840-8CD0-6650D951503B}" type="pres">
      <dgm:prSet presAssocID="{5FDD4328-9B14-604D-9381-B6C32955E05A}" presName="space" presStyleCnt="0"/>
      <dgm:spPr/>
    </dgm:pt>
    <dgm:pt modelId="{F3ACF021-7DF2-104F-AC6E-466D08FE457E}" type="pres">
      <dgm:prSet presAssocID="{9C6566EA-D50F-4D49-88C1-36A1328FD2A6}" presName="compositeB" presStyleCnt="0"/>
      <dgm:spPr/>
    </dgm:pt>
    <dgm:pt modelId="{1A0A6F66-1718-5745-84D7-E058CC74D30E}" type="pres">
      <dgm:prSet presAssocID="{9C6566EA-D50F-4D49-88C1-36A1328FD2A6}" presName="textB" presStyleLbl="revTx" presStyleIdx="3" presStyleCnt="8">
        <dgm:presLayoutVars>
          <dgm:bulletEnabled val="1"/>
        </dgm:presLayoutVars>
      </dgm:prSet>
      <dgm:spPr/>
    </dgm:pt>
    <dgm:pt modelId="{295377E2-AB2C-FB44-8C59-5BAE67C9AE2E}" type="pres">
      <dgm:prSet presAssocID="{9C6566EA-D50F-4D49-88C1-36A1328FD2A6}" presName="circleB" presStyleLbl="node1" presStyleIdx="3" presStyleCnt="8"/>
      <dgm:spPr/>
    </dgm:pt>
    <dgm:pt modelId="{EA04BA40-F305-4741-B791-A19E6CF4B813}" type="pres">
      <dgm:prSet presAssocID="{9C6566EA-D50F-4D49-88C1-36A1328FD2A6}" presName="spaceB" presStyleCnt="0"/>
      <dgm:spPr/>
    </dgm:pt>
    <dgm:pt modelId="{2074C83F-FEF9-B64E-8263-5F3FED56A4B2}" type="pres">
      <dgm:prSet presAssocID="{5E4931E1-62FE-814E-8D1B-393B9C35F613}" presName="space" presStyleCnt="0"/>
      <dgm:spPr/>
    </dgm:pt>
    <dgm:pt modelId="{D1823436-56FB-8049-817A-C73888EF93F4}" type="pres">
      <dgm:prSet presAssocID="{670212DB-84F7-B648-B9D5-92F1FDDCA764}" presName="compositeA" presStyleCnt="0"/>
      <dgm:spPr/>
    </dgm:pt>
    <dgm:pt modelId="{0E8F8BD7-23E3-2D48-BC05-82705344D1D4}" type="pres">
      <dgm:prSet presAssocID="{670212DB-84F7-B648-B9D5-92F1FDDCA764}" presName="textA" presStyleLbl="revTx" presStyleIdx="4" presStyleCnt="8">
        <dgm:presLayoutVars>
          <dgm:bulletEnabled val="1"/>
        </dgm:presLayoutVars>
      </dgm:prSet>
      <dgm:spPr/>
    </dgm:pt>
    <dgm:pt modelId="{4F76E063-AE31-C34A-B998-E72B69FCD751}" type="pres">
      <dgm:prSet presAssocID="{670212DB-84F7-B648-B9D5-92F1FDDCA764}" presName="circleA" presStyleLbl="node1" presStyleIdx="4" presStyleCnt="8"/>
      <dgm:spPr/>
    </dgm:pt>
    <dgm:pt modelId="{D4A091F0-C017-A64B-A616-F2084F275DF5}" type="pres">
      <dgm:prSet presAssocID="{670212DB-84F7-B648-B9D5-92F1FDDCA764}" presName="spaceA" presStyleCnt="0"/>
      <dgm:spPr/>
    </dgm:pt>
    <dgm:pt modelId="{E6182BEF-6B80-FC4B-8901-A30F5B629E35}" type="pres">
      <dgm:prSet presAssocID="{48965298-3534-7042-A5C0-FD6A099085E8}" presName="space" presStyleCnt="0"/>
      <dgm:spPr/>
    </dgm:pt>
    <dgm:pt modelId="{89473F15-E000-4042-8FC7-46F774C787B4}" type="pres">
      <dgm:prSet presAssocID="{161B3536-19A4-D14E-BBF4-B5DA0B28D0D6}" presName="compositeB" presStyleCnt="0"/>
      <dgm:spPr/>
    </dgm:pt>
    <dgm:pt modelId="{9B36873F-240D-464B-911D-EBA731378FEB}" type="pres">
      <dgm:prSet presAssocID="{161B3536-19A4-D14E-BBF4-B5DA0B28D0D6}" presName="textB" presStyleLbl="revTx" presStyleIdx="5" presStyleCnt="8">
        <dgm:presLayoutVars>
          <dgm:bulletEnabled val="1"/>
        </dgm:presLayoutVars>
      </dgm:prSet>
      <dgm:spPr/>
    </dgm:pt>
    <dgm:pt modelId="{2C1A1041-6EA3-D64F-980B-6CB9B8A2DAC2}" type="pres">
      <dgm:prSet presAssocID="{161B3536-19A4-D14E-BBF4-B5DA0B28D0D6}" presName="circleB" presStyleLbl="node1" presStyleIdx="5" presStyleCnt="8"/>
      <dgm:spPr/>
    </dgm:pt>
    <dgm:pt modelId="{F4000D4C-AE4B-B74D-8144-5FDB26D048B5}" type="pres">
      <dgm:prSet presAssocID="{161B3536-19A4-D14E-BBF4-B5DA0B28D0D6}" presName="spaceB" presStyleCnt="0"/>
      <dgm:spPr/>
    </dgm:pt>
    <dgm:pt modelId="{CDE9E363-0A53-724B-9C58-25CC4FB760E2}" type="pres">
      <dgm:prSet presAssocID="{E352E0E4-8F90-8B43-9E85-8529B61FA2EB}" presName="space" presStyleCnt="0"/>
      <dgm:spPr/>
    </dgm:pt>
    <dgm:pt modelId="{3BC0E1E0-3891-874E-A728-D8BB05F8A2DC}" type="pres">
      <dgm:prSet presAssocID="{23A0F84D-C66E-BD4C-B765-5A72EAE9551F}" presName="compositeA" presStyleCnt="0"/>
      <dgm:spPr/>
    </dgm:pt>
    <dgm:pt modelId="{F6A94D03-1914-3141-83D9-D2ED45883C55}" type="pres">
      <dgm:prSet presAssocID="{23A0F84D-C66E-BD4C-B765-5A72EAE9551F}" presName="textA" presStyleLbl="revTx" presStyleIdx="6" presStyleCnt="8">
        <dgm:presLayoutVars>
          <dgm:bulletEnabled val="1"/>
        </dgm:presLayoutVars>
      </dgm:prSet>
      <dgm:spPr/>
    </dgm:pt>
    <dgm:pt modelId="{0D6CD0A6-FF94-A947-858F-4F2EED28FEC4}" type="pres">
      <dgm:prSet presAssocID="{23A0F84D-C66E-BD4C-B765-5A72EAE9551F}" presName="circleA" presStyleLbl="node1" presStyleIdx="6" presStyleCnt="8"/>
      <dgm:spPr/>
    </dgm:pt>
    <dgm:pt modelId="{4E296C66-58D9-454A-B726-98877D357170}" type="pres">
      <dgm:prSet presAssocID="{23A0F84D-C66E-BD4C-B765-5A72EAE9551F}" presName="spaceA" presStyleCnt="0"/>
      <dgm:spPr/>
    </dgm:pt>
    <dgm:pt modelId="{A8D9D06D-A088-C14A-BC1D-1F256E51C13A}" type="pres">
      <dgm:prSet presAssocID="{13CC4B20-B785-804E-BE49-528AEEF8E220}" presName="space" presStyleCnt="0"/>
      <dgm:spPr/>
    </dgm:pt>
    <dgm:pt modelId="{B19A4CEC-0B8A-6549-B1B0-F50A8035FA0E}" type="pres">
      <dgm:prSet presAssocID="{0E79FB14-0CB5-E64A-BC86-362EF036515C}" presName="compositeB" presStyleCnt="0"/>
      <dgm:spPr/>
    </dgm:pt>
    <dgm:pt modelId="{24F6052F-F47A-0B48-AAF8-1671A63455EC}" type="pres">
      <dgm:prSet presAssocID="{0E79FB14-0CB5-E64A-BC86-362EF036515C}" presName="textB" presStyleLbl="revTx" presStyleIdx="7" presStyleCnt="8">
        <dgm:presLayoutVars>
          <dgm:bulletEnabled val="1"/>
        </dgm:presLayoutVars>
      </dgm:prSet>
      <dgm:spPr/>
    </dgm:pt>
    <dgm:pt modelId="{CCA0A920-13EF-FD41-BF55-CEF6AA5EB169}" type="pres">
      <dgm:prSet presAssocID="{0E79FB14-0CB5-E64A-BC86-362EF036515C}" presName="circleB" presStyleLbl="node1" presStyleIdx="7" presStyleCnt="8"/>
      <dgm:spPr/>
    </dgm:pt>
    <dgm:pt modelId="{DF407B9F-5111-C04E-B74E-8A0E711E9352}" type="pres">
      <dgm:prSet presAssocID="{0E79FB14-0CB5-E64A-BC86-362EF036515C}" presName="spaceB" presStyleCnt="0"/>
      <dgm:spPr/>
    </dgm:pt>
  </dgm:ptLst>
  <dgm:cxnLst>
    <dgm:cxn modelId="{D475D404-BA1C-FD48-BF02-A26B6608B15A}" srcId="{98B713ED-DC3A-7546-A349-2CC8037AD68A}" destId="{9C6566EA-D50F-4D49-88C1-36A1328FD2A6}" srcOrd="3" destOrd="0" parTransId="{2003DC33-499F-2E49-A4C7-94C3EB78DBB2}" sibTransId="{5E4931E1-62FE-814E-8D1B-393B9C35F613}"/>
    <dgm:cxn modelId="{B25A2D1C-BD2D-D045-A10C-07E2E131B851}" type="presOf" srcId="{9C6566EA-D50F-4D49-88C1-36A1328FD2A6}" destId="{1A0A6F66-1718-5745-84D7-E058CC74D30E}" srcOrd="0" destOrd="0" presId="urn:microsoft.com/office/officeart/2005/8/layout/hProcess11"/>
    <dgm:cxn modelId="{4406D62B-1707-AE49-B6B3-E3483F816515}" type="presOf" srcId="{747E92BB-C041-3E40-BD91-5A8E04B8E8B3}" destId="{3B1CFBD5-0C6E-DE49-928B-97C17E4B4C87}" srcOrd="0" destOrd="0" presId="urn:microsoft.com/office/officeart/2005/8/layout/hProcess11"/>
    <dgm:cxn modelId="{71A14846-8659-9541-86FA-1DCF77DA6CFF}" type="presOf" srcId="{23A0F84D-C66E-BD4C-B765-5A72EAE9551F}" destId="{F6A94D03-1914-3141-83D9-D2ED45883C55}" srcOrd="0" destOrd="0" presId="urn:microsoft.com/office/officeart/2005/8/layout/hProcess11"/>
    <dgm:cxn modelId="{82D83A4E-736B-0F44-83A5-5FE9A1E13CA6}" srcId="{98B713ED-DC3A-7546-A349-2CC8037AD68A}" destId="{670212DB-84F7-B648-B9D5-92F1FDDCA764}" srcOrd="4" destOrd="0" parTransId="{EC1C5356-7604-B34C-A9F5-5855DD2B2E97}" sibTransId="{48965298-3534-7042-A5C0-FD6A099085E8}"/>
    <dgm:cxn modelId="{74E5FB4E-7A0E-1C45-8AAD-0A1DBEADA8E2}" srcId="{98B713ED-DC3A-7546-A349-2CC8037AD68A}" destId="{161B3536-19A4-D14E-BBF4-B5DA0B28D0D6}" srcOrd="5" destOrd="0" parTransId="{62D2F457-FB52-BD47-A2D4-F096C6D5E755}" sibTransId="{E352E0E4-8F90-8B43-9E85-8529B61FA2EB}"/>
    <dgm:cxn modelId="{5668D251-9CB6-E34E-ACCD-A819714CD865}" srcId="{98B713ED-DC3A-7546-A349-2CC8037AD68A}" destId="{23A0F84D-C66E-BD4C-B765-5A72EAE9551F}" srcOrd="6" destOrd="0" parTransId="{2B137AFF-8F73-AB43-865C-28F203320B42}" sibTransId="{13CC4B20-B785-804E-BE49-528AEEF8E220}"/>
    <dgm:cxn modelId="{97C24A5B-2034-9743-A2C0-C8CD50F1CE79}" type="presOf" srcId="{161B3536-19A4-D14E-BBF4-B5DA0B28D0D6}" destId="{9B36873F-240D-464B-911D-EBA731378FEB}" srcOrd="0" destOrd="0" presId="urn:microsoft.com/office/officeart/2005/8/layout/hProcess11"/>
    <dgm:cxn modelId="{DAAB607E-21A6-FE48-821F-BF73E4ED55BA}" type="presOf" srcId="{98B713ED-DC3A-7546-A349-2CC8037AD68A}" destId="{0F869C96-7F8A-444E-A852-245819417EEA}" srcOrd="0" destOrd="0" presId="urn:microsoft.com/office/officeart/2005/8/layout/hProcess11"/>
    <dgm:cxn modelId="{3271BF8E-A263-3247-AA3B-7E3CEA17A0AF}" type="presOf" srcId="{0E79FB14-0CB5-E64A-BC86-362EF036515C}" destId="{24F6052F-F47A-0B48-AAF8-1671A63455EC}" srcOrd="0" destOrd="0" presId="urn:microsoft.com/office/officeart/2005/8/layout/hProcess11"/>
    <dgm:cxn modelId="{10E45DBA-4861-044E-97C4-5BB2479E214D}" srcId="{98B713ED-DC3A-7546-A349-2CC8037AD68A}" destId="{5FDE76E8-1C82-DD49-92A0-4C369998FF46}" srcOrd="1" destOrd="0" parTransId="{04A670EC-3B21-2D43-A3DE-69D0BEC3E1D6}" sibTransId="{3FBAB709-FB5D-CC49-842E-9308F676A960}"/>
    <dgm:cxn modelId="{0603EABB-88A1-AE46-863F-72CEBCAA8FE3}" srcId="{98B713ED-DC3A-7546-A349-2CC8037AD68A}" destId="{747E92BB-C041-3E40-BD91-5A8E04B8E8B3}" srcOrd="0" destOrd="0" parTransId="{12DB9064-D185-CB43-BB58-AAB265F1BF10}" sibTransId="{A0C537C7-93A7-904F-A1A9-063C2FC29AEE}"/>
    <dgm:cxn modelId="{F9550AC4-84E8-CD45-8BEC-A63805EC1EAA}" type="presOf" srcId="{5FDE76E8-1C82-DD49-92A0-4C369998FF46}" destId="{EA9F23A3-DC3A-5B4C-9173-907F8592F150}" srcOrd="0" destOrd="0" presId="urn:microsoft.com/office/officeart/2005/8/layout/hProcess11"/>
    <dgm:cxn modelId="{1A0C40CC-A747-674C-98E2-B8A4007D0BF6}" srcId="{98B713ED-DC3A-7546-A349-2CC8037AD68A}" destId="{5A5B626D-46C5-6544-9D15-BBE3B207AAD8}" srcOrd="2" destOrd="0" parTransId="{CE7DB54B-516E-1647-ADB2-E33C60DEA4C1}" sibTransId="{5FDD4328-9B14-604D-9381-B6C32955E05A}"/>
    <dgm:cxn modelId="{FD486DD2-E738-A244-A4C0-031B1A14B55C}" srcId="{98B713ED-DC3A-7546-A349-2CC8037AD68A}" destId="{0E79FB14-0CB5-E64A-BC86-362EF036515C}" srcOrd="7" destOrd="0" parTransId="{D4BFD4EB-47FB-5045-9774-3C061C336DA1}" sibTransId="{343A1DFF-3D2C-3E43-9DB0-AED75461D6AC}"/>
    <dgm:cxn modelId="{755703E5-6C41-7D49-B49D-430FC994FA45}" type="presOf" srcId="{670212DB-84F7-B648-B9D5-92F1FDDCA764}" destId="{0E8F8BD7-23E3-2D48-BC05-82705344D1D4}" srcOrd="0" destOrd="0" presId="urn:microsoft.com/office/officeart/2005/8/layout/hProcess11"/>
    <dgm:cxn modelId="{C6E7E2FC-4768-1344-86FD-ACB45170CDFE}" type="presOf" srcId="{5A5B626D-46C5-6544-9D15-BBE3B207AAD8}" destId="{784D8A93-0E64-7148-8B35-3C4350896F5A}" srcOrd="0" destOrd="0" presId="urn:microsoft.com/office/officeart/2005/8/layout/hProcess11"/>
    <dgm:cxn modelId="{459A2ABD-61D7-2248-A88F-0932BADC2B0D}" type="presParOf" srcId="{0F869C96-7F8A-444E-A852-245819417EEA}" destId="{34C3E05F-102C-CF48-A968-86317815F50C}" srcOrd="0" destOrd="0" presId="urn:microsoft.com/office/officeart/2005/8/layout/hProcess11"/>
    <dgm:cxn modelId="{A1417C55-5BA6-8748-B341-97F5E5BA0E13}" type="presParOf" srcId="{0F869C96-7F8A-444E-A852-245819417EEA}" destId="{75616A37-88CA-0D4F-8CA5-14918F058D29}" srcOrd="1" destOrd="0" presId="urn:microsoft.com/office/officeart/2005/8/layout/hProcess11"/>
    <dgm:cxn modelId="{972EDE68-B562-114F-B84D-8C37A91D85AB}" type="presParOf" srcId="{75616A37-88CA-0D4F-8CA5-14918F058D29}" destId="{95E01743-D4C2-0140-AC2F-50B38E8F8B9D}" srcOrd="0" destOrd="0" presId="urn:microsoft.com/office/officeart/2005/8/layout/hProcess11"/>
    <dgm:cxn modelId="{3C8F7CE9-9195-314E-9B06-313433C672BE}" type="presParOf" srcId="{95E01743-D4C2-0140-AC2F-50B38E8F8B9D}" destId="{3B1CFBD5-0C6E-DE49-928B-97C17E4B4C87}" srcOrd="0" destOrd="0" presId="urn:microsoft.com/office/officeart/2005/8/layout/hProcess11"/>
    <dgm:cxn modelId="{DBF9D2B3-72A0-1D46-A38D-8316B6B95512}" type="presParOf" srcId="{95E01743-D4C2-0140-AC2F-50B38E8F8B9D}" destId="{565F22B3-5B91-1447-93B5-B52865DB0387}" srcOrd="1" destOrd="0" presId="urn:microsoft.com/office/officeart/2005/8/layout/hProcess11"/>
    <dgm:cxn modelId="{E96B2C39-07CA-A349-A957-833F0B637D8A}" type="presParOf" srcId="{95E01743-D4C2-0140-AC2F-50B38E8F8B9D}" destId="{67D6B2D7-640D-5248-A4FA-6FDA1CB058D0}" srcOrd="2" destOrd="0" presId="urn:microsoft.com/office/officeart/2005/8/layout/hProcess11"/>
    <dgm:cxn modelId="{16357FF9-4E5E-324A-86AD-BF949535EAD2}" type="presParOf" srcId="{75616A37-88CA-0D4F-8CA5-14918F058D29}" destId="{D55E0E7D-AA6C-4F47-98E7-67542EF1A8DD}" srcOrd="1" destOrd="0" presId="urn:microsoft.com/office/officeart/2005/8/layout/hProcess11"/>
    <dgm:cxn modelId="{CF8F352B-205B-4E4E-A657-3613A97542CF}" type="presParOf" srcId="{75616A37-88CA-0D4F-8CA5-14918F058D29}" destId="{A7395F37-2B11-DE43-92E0-02441C631682}" srcOrd="2" destOrd="0" presId="urn:microsoft.com/office/officeart/2005/8/layout/hProcess11"/>
    <dgm:cxn modelId="{528E2833-5138-384D-B2BA-802859D9D04B}" type="presParOf" srcId="{A7395F37-2B11-DE43-92E0-02441C631682}" destId="{EA9F23A3-DC3A-5B4C-9173-907F8592F150}" srcOrd="0" destOrd="0" presId="urn:microsoft.com/office/officeart/2005/8/layout/hProcess11"/>
    <dgm:cxn modelId="{A6369034-2918-0B48-BCB2-8A3150B624B1}" type="presParOf" srcId="{A7395F37-2B11-DE43-92E0-02441C631682}" destId="{09AFA6FC-42F9-C745-97B2-539AFBBEDB98}" srcOrd="1" destOrd="0" presId="urn:microsoft.com/office/officeart/2005/8/layout/hProcess11"/>
    <dgm:cxn modelId="{CFE0B4D7-422B-4044-A791-961127BD54FC}" type="presParOf" srcId="{A7395F37-2B11-DE43-92E0-02441C631682}" destId="{5BBC8167-25AF-4145-9F55-B871FBE2ECEF}" srcOrd="2" destOrd="0" presId="urn:microsoft.com/office/officeart/2005/8/layout/hProcess11"/>
    <dgm:cxn modelId="{17EC8592-6778-0D41-8747-4851DCB30523}" type="presParOf" srcId="{75616A37-88CA-0D4F-8CA5-14918F058D29}" destId="{A3F421B8-3277-8D48-B2AE-07D7CE669AE0}" srcOrd="3" destOrd="0" presId="urn:microsoft.com/office/officeart/2005/8/layout/hProcess11"/>
    <dgm:cxn modelId="{AE2B3B1B-2D80-AD44-B4F6-14A6CBB0E369}" type="presParOf" srcId="{75616A37-88CA-0D4F-8CA5-14918F058D29}" destId="{DF9103B5-BDDD-DC4D-B96A-99BACCE79A5F}" srcOrd="4" destOrd="0" presId="urn:microsoft.com/office/officeart/2005/8/layout/hProcess11"/>
    <dgm:cxn modelId="{18DAAB23-0916-194F-9A54-B5326CF7CA26}" type="presParOf" srcId="{DF9103B5-BDDD-DC4D-B96A-99BACCE79A5F}" destId="{784D8A93-0E64-7148-8B35-3C4350896F5A}" srcOrd="0" destOrd="0" presId="urn:microsoft.com/office/officeart/2005/8/layout/hProcess11"/>
    <dgm:cxn modelId="{AF362160-70CE-9748-8C47-8D3B2CD7B746}" type="presParOf" srcId="{DF9103B5-BDDD-DC4D-B96A-99BACCE79A5F}" destId="{6D9A8522-465E-7B41-A047-D6E490CA6BEB}" srcOrd="1" destOrd="0" presId="urn:microsoft.com/office/officeart/2005/8/layout/hProcess11"/>
    <dgm:cxn modelId="{58E605F3-8EE5-3F42-A102-C1B49A17E8C8}" type="presParOf" srcId="{DF9103B5-BDDD-DC4D-B96A-99BACCE79A5F}" destId="{402CC03D-46A6-1E43-8A8D-D636F34427D7}" srcOrd="2" destOrd="0" presId="urn:microsoft.com/office/officeart/2005/8/layout/hProcess11"/>
    <dgm:cxn modelId="{30A0B487-910B-E446-9E57-A238DC98BECE}" type="presParOf" srcId="{75616A37-88CA-0D4F-8CA5-14918F058D29}" destId="{27F79A78-B6BC-3840-8CD0-6650D951503B}" srcOrd="5" destOrd="0" presId="urn:microsoft.com/office/officeart/2005/8/layout/hProcess11"/>
    <dgm:cxn modelId="{6B127E0F-49F9-FA4A-820F-4103D3A24CDF}" type="presParOf" srcId="{75616A37-88CA-0D4F-8CA5-14918F058D29}" destId="{F3ACF021-7DF2-104F-AC6E-466D08FE457E}" srcOrd="6" destOrd="0" presId="urn:microsoft.com/office/officeart/2005/8/layout/hProcess11"/>
    <dgm:cxn modelId="{7DB5F47C-04E7-684D-B8F0-440608ADC581}" type="presParOf" srcId="{F3ACF021-7DF2-104F-AC6E-466D08FE457E}" destId="{1A0A6F66-1718-5745-84D7-E058CC74D30E}" srcOrd="0" destOrd="0" presId="urn:microsoft.com/office/officeart/2005/8/layout/hProcess11"/>
    <dgm:cxn modelId="{6E3E649F-D942-1B4A-BE69-3042B0EB2927}" type="presParOf" srcId="{F3ACF021-7DF2-104F-AC6E-466D08FE457E}" destId="{295377E2-AB2C-FB44-8C59-5BAE67C9AE2E}" srcOrd="1" destOrd="0" presId="urn:microsoft.com/office/officeart/2005/8/layout/hProcess11"/>
    <dgm:cxn modelId="{7DB8A1DE-9439-C641-9C59-BEA68390536A}" type="presParOf" srcId="{F3ACF021-7DF2-104F-AC6E-466D08FE457E}" destId="{EA04BA40-F305-4741-B791-A19E6CF4B813}" srcOrd="2" destOrd="0" presId="urn:microsoft.com/office/officeart/2005/8/layout/hProcess11"/>
    <dgm:cxn modelId="{6CA1718B-12DE-EA4A-BB02-724D6F663B28}" type="presParOf" srcId="{75616A37-88CA-0D4F-8CA5-14918F058D29}" destId="{2074C83F-FEF9-B64E-8263-5F3FED56A4B2}" srcOrd="7" destOrd="0" presId="urn:microsoft.com/office/officeart/2005/8/layout/hProcess11"/>
    <dgm:cxn modelId="{02B7D0B4-0F28-E54C-A124-A19F834C59E2}" type="presParOf" srcId="{75616A37-88CA-0D4F-8CA5-14918F058D29}" destId="{D1823436-56FB-8049-817A-C73888EF93F4}" srcOrd="8" destOrd="0" presId="urn:microsoft.com/office/officeart/2005/8/layout/hProcess11"/>
    <dgm:cxn modelId="{BF07C597-D8FB-2040-9861-3E0B2ED29615}" type="presParOf" srcId="{D1823436-56FB-8049-817A-C73888EF93F4}" destId="{0E8F8BD7-23E3-2D48-BC05-82705344D1D4}" srcOrd="0" destOrd="0" presId="urn:microsoft.com/office/officeart/2005/8/layout/hProcess11"/>
    <dgm:cxn modelId="{A91E143B-2B59-4142-9CD4-015139905137}" type="presParOf" srcId="{D1823436-56FB-8049-817A-C73888EF93F4}" destId="{4F76E063-AE31-C34A-B998-E72B69FCD751}" srcOrd="1" destOrd="0" presId="urn:microsoft.com/office/officeart/2005/8/layout/hProcess11"/>
    <dgm:cxn modelId="{06B0432E-067C-9E44-B1C5-B4D62AEF6F20}" type="presParOf" srcId="{D1823436-56FB-8049-817A-C73888EF93F4}" destId="{D4A091F0-C017-A64B-A616-F2084F275DF5}" srcOrd="2" destOrd="0" presId="urn:microsoft.com/office/officeart/2005/8/layout/hProcess11"/>
    <dgm:cxn modelId="{B30EF064-BD1D-224E-83F4-88D2DA6ED821}" type="presParOf" srcId="{75616A37-88CA-0D4F-8CA5-14918F058D29}" destId="{E6182BEF-6B80-FC4B-8901-A30F5B629E35}" srcOrd="9" destOrd="0" presId="urn:microsoft.com/office/officeart/2005/8/layout/hProcess11"/>
    <dgm:cxn modelId="{1251DE6C-A98B-3C4A-874C-2B08C9C9F056}" type="presParOf" srcId="{75616A37-88CA-0D4F-8CA5-14918F058D29}" destId="{89473F15-E000-4042-8FC7-46F774C787B4}" srcOrd="10" destOrd="0" presId="urn:microsoft.com/office/officeart/2005/8/layout/hProcess11"/>
    <dgm:cxn modelId="{5B0BB33C-67D9-7349-889C-F90344A8EAAB}" type="presParOf" srcId="{89473F15-E000-4042-8FC7-46F774C787B4}" destId="{9B36873F-240D-464B-911D-EBA731378FEB}" srcOrd="0" destOrd="0" presId="urn:microsoft.com/office/officeart/2005/8/layout/hProcess11"/>
    <dgm:cxn modelId="{2B800720-CD78-CF45-93C2-6F5C1127CA9A}" type="presParOf" srcId="{89473F15-E000-4042-8FC7-46F774C787B4}" destId="{2C1A1041-6EA3-D64F-980B-6CB9B8A2DAC2}" srcOrd="1" destOrd="0" presId="urn:microsoft.com/office/officeart/2005/8/layout/hProcess11"/>
    <dgm:cxn modelId="{9725EF76-A3E4-8442-B7EB-2B9DBE4DA6BE}" type="presParOf" srcId="{89473F15-E000-4042-8FC7-46F774C787B4}" destId="{F4000D4C-AE4B-B74D-8144-5FDB26D048B5}" srcOrd="2" destOrd="0" presId="urn:microsoft.com/office/officeart/2005/8/layout/hProcess11"/>
    <dgm:cxn modelId="{7E82D29B-F573-0B4D-B4A8-8A428A5DDC04}" type="presParOf" srcId="{75616A37-88CA-0D4F-8CA5-14918F058D29}" destId="{CDE9E363-0A53-724B-9C58-25CC4FB760E2}" srcOrd="11" destOrd="0" presId="urn:microsoft.com/office/officeart/2005/8/layout/hProcess11"/>
    <dgm:cxn modelId="{989C5D16-EB3C-2B4F-B348-22B817632477}" type="presParOf" srcId="{75616A37-88CA-0D4F-8CA5-14918F058D29}" destId="{3BC0E1E0-3891-874E-A728-D8BB05F8A2DC}" srcOrd="12" destOrd="0" presId="urn:microsoft.com/office/officeart/2005/8/layout/hProcess11"/>
    <dgm:cxn modelId="{C3C262D5-5B9F-EB4C-99A3-CE87C8B60CDD}" type="presParOf" srcId="{3BC0E1E0-3891-874E-A728-D8BB05F8A2DC}" destId="{F6A94D03-1914-3141-83D9-D2ED45883C55}" srcOrd="0" destOrd="0" presId="urn:microsoft.com/office/officeart/2005/8/layout/hProcess11"/>
    <dgm:cxn modelId="{A4AB81A2-739A-0A47-B225-FBC7400FF0F9}" type="presParOf" srcId="{3BC0E1E0-3891-874E-A728-D8BB05F8A2DC}" destId="{0D6CD0A6-FF94-A947-858F-4F2EED28FEC4}" srcOrd="1" destOrd="0" presId="urn:microsoft.com/office/officeart/2005/8/layout/hProcess11"/>
    <dgm:cxn modelId="{552DE351-AC1A-3C48-9F3A-C3870920EAE7}" type="presParOf" srcId="{3BC0E1E0-3891-874E-A728-D8BB05F8A2DC}" destId="{4E296C66-58D9-454A-B726-98877D357170}" srcOrd="2" destOrd="0" presId="urn:microsoft.com/office/officeart/2005/8/layout/hProcess11"/>
    <dgm:cxn modelId="{0472EAC4-6DCE-394F-A7DA-0EA189FD893F}" type="presParOf" srcId="{75616A37-88CA-0D4F-8CA5-14918F058D29}" destId="{A8D9D06D-A088-C14A-BC1D-1F256E51C13A}" srcOrd="13" destOrd="0" presId="urn:microsoft.com/office/officeart/2005/8/layout/hProcess11"/>
    <dgm:cxn modelId="{6D07F771-170B-0949-B015-01C80EDB68A6}" type="presParOf" srcId="{75616A37-88CA-0D4F-8CA5-14918F058D29}" destId="{B19A4CEC-0B8A-6549-B1B0-F50A8035FA0E}" srcOrd="14" destOrd="0" presId="urn:microsoft.com/office/officeart/2005/8/layout/hProcess11"/>
    <dgm:cxn modelId="{14DCC135-5984-A142-8B23-5B5B81C6993B}" type="presParOf" srcId="{B19A4CEC-0B8A-6549-B1B0-F50A8035FA0E}" destId="{24F6052F-F47A-0B48-AAF8-1671A63455EC}" srcOrd="0" destOrd="0" presId="urn:microsoft.com/office/officeart/2005/8/layout/hProcess11"/>
    <dgm:cxn modelId="{CC650C16-1CC3-E049-BBA0-E21B929BA2C5}" type="presParOf" srcId="{B19A4CEC-0B8A-6549-B1B0-F50A8035FA0E}" destId="{CCA0A920-13EF-FD41-BF55-CEF6AA5EB169}" srcOrd="1" destOrd="0" presId="urn:microsoft.com/office/officeart/2005/8/layout/hProcess11"/>
    <dgm:cxn modelId="{FCAF0D8A-1D1F-C543-A600-04F8D950075E}" type="presParOf" srcId="{B19A4CEC-0B8A-6549-B1B0-F50A8035FA0E}" destId="{DF407B9F-5111-C04E-B74E-8A0E711E935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D4E05F-280F-624F-BC8D-9769EC20DF9B}">
      <dsp:nvSpPr>
        <dsp:cNvPr id="0" name=""/>
        <dsp:cNvSpPr/>
      </dsp:nvSpPr>
      <dsp:spPr>
        <a:xfrm>
          <a:off x="1343037" y="609"/>
          <a:ext cx="2809265" cy="112370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a:t>Background</a:t>
          </a:r>
          <a:endParaRPr lang="en-GB" sz="2000" kern="1200"/>
        </a:p>
      </dsp:txBody>
      <dsp:txXfrm>
        <a:off x="1904890" y="609"/>
        <a:ext cx="1685559" cy="1123706"/>
      </dsp:txXfrm>
    </dsp:sp>
    <dsp:sp modelId="{DB50137C-C2A3-D24F-890A-32F9E359AEA9}">
      <dsp:nvSpPr>
        <dsp:cNvPr id="0" name=""/>
        <dsp:cNvSpPr/>
      </dsp:nvSpPr>
      <dsp:spPr>
        <a:xfrm>
          <a:off x="3787098" y="96124"/>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Location</a:t>
          </a:r>
          <a:endParaRPr lang="en-GB" sz="2200" kern="1200"/>
        </a:p>
      </dsp:txBody>
      <dsp:txXfrm>
        <a:off x="4253436" y="96124"/>
        <a:ext cx="1399014" cy="932676"/>
      </dsp:txXfrm>
    </dsp:sp>
    <dsp:sp modelId="{FCBD012E-592B-104E-9306-16DEACBBBFCD}">
      <dsp:nvSpPr>
        <dsp:cNvPr id="0" name=""/>
        <dsp:cNvSpPr/>
      </dsp:nvSpPr>
      <dsp:spPr>
        <a:xfrm>
          <a:off x="5792351" y="96124"/>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History</a:t>
          </a:r>
          <a:endParaRPr lang="en-GB" sz="2200" kern="1200"/>
        </a:p>
      </dsp:txBody>
      <dsp:txXfrm>
        <a:off x="6258689" y="96124"/>
        <a:ext cx="1399014" cy="932676"/>
      </dsp:txXfrm>
    </dsp:sp>
    <dsp:sp modelId="{46A093BD-2323-CB4E-9B08-5E16A7D51A35}">
      <dsp:nvSpPr>
        <dsp:cNvPr id="0" name=""/>
        <dsp:cNvSpPr/>
      </dsp:nvSpPr>
      <dsp:spPr>
        <a:xfrm>
          <a:off x="7797605" y="96124"/>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Diversity</a:t>
          </a:r>
          <a:endParaRPr lang="en-GB" sz="2200" kern="1200"/>
        </a:p>
      </dsp:txBody>
      <dsp:txXfrm>
        <a:off x="8263943" y="96124"/>
        <a:ext cx="1399014" cy="932676"/>
      </dsp:txXfrm>
    </dsp:sp>
    <dsp:sp modelId="{6DF4B75C-E54F-5E40-A967-4D038354C36A}">
      <dsp:nvSpPr>
        <dsp:cNvPr id="0" name=""/>
        <dsp:cNvSpPr/>
      </dsp:nvSpPr>
      <dsp:spPr>
        <a:xfrm>
          <a:off x="1343037" y="1281634"/>
          <a:ext cx="2809265" cy="112370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a:t>Singapore(an) English(es)</a:t>
          </a:r>
          <a:endParaRPr lang="en-GB" sz="2000" kern="1200"/>
        </a:p>
      </dsp:txBody>
      <dsp:txXfrm>
        <a:off x="1904890" y="1281634"/>
        <a:ext cx="1685559" cy="1123706"/>
      </dsp:txXfrm>
    </dsp:sp>
    <dsp:sp modelId="{52933512-09FC-4E41-806F-54CBDBBDB558}">
      <dsp:nvSpPr>
        <dsp:cNvPr id="0" name=""/>
        <dsp:cNvSpPr/>
      </dsp:nvSpPr>
      <dsp:spPr>
        <a:xfrm>
          <a:off x="3787098" y="1377149"/>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Standard</a:t>
          </a:r>
          <a:endParaRPr lang="en-GB" sz="2200" kern="1200"/>
        </a:p>
      </dsp:txBody>
      <dsp:txXfrm>
        <a:off x="4253436" y="1377149"/>
        <a:ext cx="1399014" cy="932676"/>
      </dsp:txXfrm>
    </dsp:sp>
    <dsp:sp modelId="{40091419-F7D0-924C-BF59-1CBDBAF7A951}">
      <dsp:nvSpPr>
        <dsp:cNvPr id="0" name=""/>
        <dsp:cNvSpPr/>
      </dsp:nvSpPr>
      <dsp:spPr>
        <a:xfrm>
          <a:off x="5792351" y="1377149"/>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Singlish</a:t>
          </a:r>
          <a:endParaRPr lang="en-GB" sz="2200" kern="1200"/>
        </a:p>
      </dsp:txBody>
      <dsp:txXfrm>
        <a:off x="6258689" y="1377149"/>
        <a:ext cx="1399014" cy="932676"/>
      </dsp:txXfrm>
    </dsp:sp>
    <dsp:sp modelId="{40807FAF-93EE-814D-B72E-DACB64E7810B}">
      <dsp:nvSpPr>
        <dsp:cNvPr id="0" name=""/>
        <dsp:cNvSpPr/>
      </dsp:nvSpPr>
      <dsp:spPr>
        <a:xfrm>
          <a:off x="1343037" y="2562659"/>
          <a:ext cx="2809265" cy="112370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a:t>English in Singapore</a:t>
          </a:r>
          <a:endParaRPr lang="en-GB" sz="2000" kern="1200"/>
        </a:p>
      </dsp:txBody>
      <dsp:txXfrm>
        <a:off x="1904890" y="2562659"/>
        <a:ext cx="1685559" cy="1123706"/>
      </dsp:txXfrm>
    </dsp:sp>
    <dsp:sp modelId="{33B3FE14-E953-0B43-B6FA-8BDFE5AADFCC}">
      <dsp:nvSpPr>
        <dsp:cNvPr id="0" name=""/>
        <dsp:cNvSpPr/>
      </dsp:nvSpPr>
      <dsp:spPr>
        <a:xfrm>
          <a:off x="3787098" y="2658174"/>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Policies</a:t>
          </a:r>
          <a:endParaRPr lang="en-GB" sz="2200" kern="1200"/>
        </a:p>
      </dsp:txBody>
      <dsp:txXfrm>
        <a:off x="4253436" y="2658174"/>
        <a:ext cx="1399014" cy="932676"/>
      </dsp:txXfrm>
    </dsp:sp>
    <dsp:sp modelId="{0E16CD2C-8103-E343-A3E3-13C40A87399F}">
      <dsp:nvSpPr>
        <dsp:cNvPr id="0" name=""/>
        <dsp:cNvSpPr/>
      </dsp:nvSpPr>
      <dsp:spPr>
        <a:xfrm>
          <a:off x="5792351" y="2658174"/>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Shift</a:t>
          </a:r>
          <a:endParaRPr lang="en-GB" sz="2200" kern="1200"/>
        </a:p>
      </dsp:txBody>
      <dsp:txXfrm>
        <a:off x="6258689" y="2658174"/>
        <a:ext cx="1399014" cy="932676"/>
      </dsp:txXfrm>
    </dsp:sp>
    <dsp:sp modelId="{899199AA-4FEA-8948-82D7-A5F46D072B19}">
      <dsp:nvSpPr>
        <dsp:cNvPr id="0" name=""/>
        <dsp:cNvSpPr/>
      </dsp:nvSpPr>
      <dsp:spPr>
        <a:xfrm>
          <a:off x="1343037" y="3843684"/>
          <a:ext cx="2809265" cy="112370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a:t>Current changes</a:t>
          </a:r>
          <a:endParaRPr lang="en-GB" sz="2000" kern="1200"/>
        </a:p>
      </dsp:txBody>
      <dsp:txXfrm>
        <a:off x="1904890" y="3843684"/>
        <a:ext cx="1685559" cy="1123706"/>
      </dsp:txXfrm>
    </dsp:sp>
    <dsp:sp modelId="{15A5A2F3-0AFA-EC49-A0FF-222919E2988C}">
      <dsp:nvSpPr>
        <dsp:cNvPr id="0" name=""/>
        <dsp:cNvSpPr/>
      </dsp:nvSpPr>
      <dsp:spPr>
        <a:xfrm>
          <a:off x="3787098" y="3939199"/>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Attitudinal changes</a:t>
          </a:r>
          <a:endParaRPr lang="en-GB" sz="2200" kern="1200"/>
        </a:p>
      </dsp:txBody>
      <dsp:txXfrm>
        <a:off x="4253436" y="3939199"/>
        <a:ext cx="1399014" cy="932676"/>
      </dsp:txXfrm>
    </dsp:sp>
    <dsp:sp modelId="{62038DB5-3693-6343-97F1-6FE7CFB9C768}">
      <dsp:nvSpPr>
        <dsp:cNvPr id="0" name=""/>
        <dsp:cNvSpPr/>
      </dsp:nvSpPr>
      <dsp:spPr>
        <a:xfrm>
          <a:off x="5792351" y="3939199"/>
          <a:ext cx="2331690" cy="93267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a:t>Linguistic changes</a:t>
          </a:r>
          <a:endParaRPr lang="en-GB" sz="2200" kern="1200"/>
        </a:p>
      </dsp:txBody>
      <dsp:txXfrm>
        <a:off x="6258689" y="3939199"/>
        <a:ext cx="1399014" cy="9326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3E05F-102C-CF48-A968-86317815F50C}">
      <dsp:nvSpPr>
        <dsp:cNvPr id="0" name=""/>
        <dsp:cNvSpPr/>
      </dsp:nvSpPr>
      <dsp:spPr>
        <a:xfrm>
          <a:off x="0" y="1547205"/>
          <a:ext cx="11820989" cy="206294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1CFBD5-0C6E-DE49-928B-97C17E4B4C87}">
      <dsp:nvSpPr>
        <dsp:cNvPr id="0" name=""/>
        <dsp:cNvSpPr/>
      </dsp:nvSpPr>
      <dsp:spPr>
        <a:xfrm>
          <a:off x="422" y="0"/>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GB" sz="1800" kern="1200" dirty="0"/>
            <a:t>Pre-colonial times</a:t>
          </a:r>
        </a:p>
      </dsp:txBody>
      <dsp:txXfrm>
        <a:off x="422" y="0"/>
        <a:ext cx="1274017" cy="2062940"/>
      </dsp:txXfrm>
    </dsp:sp>
    <dsp:sp modelId="{565F22B3-5B91-1447-93B5-B52865DB0387}">
      <dsp:nvSpPr>
        <dsp:cNvPr id="0" name=""/>
        <dsp:cNvSpPr/>
      </dsp:nvSpPr>
      <dsp:spPr>
        <a:xfrm>
          <a:off x="379563"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F23A3-DC3A-5B4C-9173-907F8592F150}">
      <dsp:nvSpPr>
        <dsp:cNvPr id="0" name=""/>
        <dsp:cNvSpPr/>
      </dsp:nvSpPr>
      <dsp:spPr>
        <a:xfrm>
          <a:off x="1338140" y="3094411"/>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dirty="0"/>
            <a:t>1819: British landing party</a:t>
          </a:r>
        </a:p>
      </dsp:txBody>
      <dsp:txXfrm>
        <a:off x="1338140" y="3094411"/>
        <a:ext cx="1274017" cy="2062940"/>
      </dsp:txXfrm>
    </dsp:sp>
    <dsp:sp modelId="{09AFA6FC-42F9-C745-97B2-539AFBBEDB98}">
      <dsp:nvSpPr>
        <dsp:cNvPr id="0" name=""/>
        <dsp:cNvSpPr/>
      </dsp:nvSpPr>
      <dsp:spPr>
        <a:xfrm>
          <a:off x="1717281"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4D8A93-0E64-7148-8B35-3C4350896F5A}">
      <dsp:nvSpPr>
        <dsp:cNvPr id="0" name=""/>
        <dsp:cNvSpPr/>
      </dsp:nvSpPr>
      <dsp:spPr>
        <a:xfrm>
          <a:off x="2675858" y="0"/>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GB" sz="1800" kern="1200"/>
            <a:t>1824: Anglo-Dutch Treaty</a:t>
          </a:r>
        </a:p>
      </dsp:txBody>
      <dsp:txXfrm>
        <a:off x="2675858" y="0"/>
        <a:ext cx="1274017" cy="2062940"/>
      </dsp:txXfrm>
    </dsp:sp>
    <dsp:sp modelId="{6D9A8522-465E-7B41-A047-D6E490CA6BEB}">
      <dsp:nvSpPr>
        <dsp:cNvPr id="0" name=""/>
        <dsp:cNvSpPr/>
      </dsp:nvSpPr>
      <dsp:spPr>
        <a:xfrm>
          <a:off x="3054999"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0A6F66-1718-5745-84D7-E058CC74D30E}">
      <dsp:nvSpPr>
        <dsp:cNvPr id="0" name=""/>
        <dsp:cNvSpPr/>
      </dsp:nvSpPr>
      <dsp:spPr>
        <a:xfrm>
          <a:off x="4013577" y="3094411"/>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a:t>1867: Crown Colony</a:t>
          </a:r>
        </a:p>
      </dsp:txBody>
      <dsp:txXfrm>
        <a:off x="4013577" y="3094411"/>
        <a:ext cx="1274017" cy="2062940"/>
      </dsp:txXfrm>
    </dsp:sp>
    <dsp:sp modelId="{295377E2-AB2C-FB44-8C59-5BAE67C9AE2E}">
      <dsp:nvSpPr>
        <dsp:cNvPr id="0" name=""/>
        <dsp:cNvSpPr/>
      </dsp:nvSpPr>
      <dsp:spPr>
        <a:xfrm>
          <a:off x="4392718"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8F8BD7-23E3-2D48-BC05-82705344D1D4}">
      <dsp:nvSpPr>
        <dsp:cNvPr id="0" name=""/>
        <dsp:cNvSpPr/>
      </dsp:nvSpPr>
      <dsp:spPr>
        <a:xfrm>
          <a:off x="5351295" y="0"/>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GB" sz="1800" kern="1200" dirty="0"/>
            <a:t>1942–1945: Japanese </a:t>
          </a:r>
          <a:r>
            <a:rPr lang="en-GB" sz="1800" kern="1200" dirty="0" err="1"/>
            <a:t>occupa-tion</a:t>
          </a:r>
          <a:endParaRPr lang="en-GB" sz="1800" kern="1200" dirty="0"/>
        </a:p>
      </dsp:txBody>
      <dsp:txXfrm>
        <a:off x="5351295" y="0"/>
        <a:ext cx="1274017" cy="2062940"/>
      </dsp:txXfrm>
    </dsp:sp>
    <dsp:sp modelId="{4F76E063-AE31-C34A-B998-E72B69FCD751}">
      <dsp:nvSpPr>
        <dsp:cNvPr id="0" name=""/>
        <dsp:cNvSpPr/>
      </dsp:nvSpPr>
      <dsp:spPr>
        <a:xfrm>
          <a:off x="5730436"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36873F-240D-464B-911D-EBA731378FEB}">
      <dsp:nvSpPr>
        <dsp:cNvPr id="0" name=""/>
        <dsp:cNvSpPr/>
      </dsp:nvSpPr>
      <dsp:spPr>
        <a:xfrm>
          <a:off x="6689013" y="3094411"/>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dirty="0"/>
            <a:t>1955: Internal self-govern-</a:t>
          </a:r>
          <a:r>
            <a:rPr lang="en-GB" sz="1800" kern="1200" dirty="0" err="1"/>
            <a:t>ment</a:t>
          </a:r>
          <a:endParaRPr lang="en-GB" sz="1800" kern="1200" dirty="0"/>
        </a:p>
      </dsp:txBody>
      <dsp:txXfrm>
        <a:off x="6689013" y="3094411"/>
        <a:ext cx="1274017" cy="2062940"/>
      </dsp:txXfrm>
    </dsp:sp>
    <dsp:sp modelId="{2C1A1041-6EA3-D64F-980B-6CB9B8A2DAC2}">
      <dsp:nvSpPr>
        <dsp:cNvPr id="0" name=""/>
        <dsp:cNvSpPr/>
      </dsp:nvSpPr>
      <dsp:spPr>
        <a:xfrm>
          <a:off x="7068154"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A94D03-1914-3141-83D9-D2ED45883C55}">
      <dsp:nvSpPr>
        <dsp:cNvPr id="0" name=""/>
        <dsp:cNvSpPr/>
      </dsp:nvSpPr>
      <dsp:spPr>
        <a:xfrm>
          <a:off x="8026732" y="0"/>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marL="0" lvl="0" indent="0" algn="ctr" defTabSz="800100">
            <a:lnSpc>
              <a:spcPct val="90000"/>
            </a:lnSpc>
            <a:spcBef>
              <a:spcPct val="0"/>
            </a:spcBef>
            <a:spcAft>
              <a:spcPct val="35000"/>
            </a:spcAft>
            <a:buNone/>
          </a:pPr>
          <a:r>
            <a:rPr lang="en-GB" sz="1800" kern="1200" dirty="0"/>
            <a:t>1963: Joins </a:t>
          </a:r>
          <a:r>
            <a:rPr lang="en-GB" sz="1800" kern="1200" dirty="0" err="1"/>
            <a:t>indepen</a:t>
          </a:r>
          <a:r>
            <a:rPr lang="en-GB" sz="1800" kern="1200" dirty="0"/>
            <a:t>-dent Malaysia</a:t>
          </a:r>
        </a:p>
      </dsp:txBody>
      <dsp:txXfrm>
        <a:off x="8026732" y="0"/>
        <a:ext cx="1274017" cy="2062940"/>
      </dsp:txXfrm>
    </dsp:sp>
    <dsp:sp modelId="{0D6CD0A6-FF94-A947-858F-4F2EED28FEC4}">
      <dsp:nvSpPr>
        <dsp:cNvPr id="0" name=""/>
        <dsp:cNvSpPr/>
      </dsp:nvSpPr>
      <dsp:spPr>
        <a:xfrm>
          <a:off x="8405873"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F6052F-F47A-0B48-AAF8-1671A63455EC}">
      <dsp:nvSpPr>
        <dsp:cNvPr id="0" name=""/>
        <dsp:cNvSpPr/>
      </dsp:nvSpPr>
      <dsp:spPr>
        <a:xfrm>
          <a:off x="9364450" y="3094411"/>
          <a:ext cx="1274017" cy="2062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GB" sz="1800" kern="1200" dirty="0"/>
            <a:t>1965: </a:t>
          </a:r>
          <a:r>
            <a:rPr lang="en-GB" sz="1800" kern="1200" dirty="0" err="1"/>
            <a:t>Indepen-dence</a:t>
          </a:r>
          <a:endParaRPr lang="en-GB" sz="1800" kern="1200" dirty="0"/>
        </a:p>
      </dsp:txBody>
      <dsp:txXfrm>
        <a:off x="9364450" y="3094411"/>
        <a:ext cx="1274017" cy="2062940"/>
      </dsp:txXfrm>
    </dsp:sp>
    <dsp:sp modelId="{CCA0A920-13EF-FD41-BF55-CEF6AA5EB169}">
      <dsp:nvSpPr>
        <dsp:cNvPr id="0" name=""/>
        <dsp:cNvSpPr/>
      </dsp:nvSpPr>
      <dsp:spPr>
        <a:xfrm>
          <a:off x="9743591" y="2320808"/>
          <a:ext cx="515735" cy="5157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50B7780-B50B-474C-85C6-0B4009B6F014}" type="datetimeFigureOut">
              <a:rPr lang="de-DE" smtClean="0"/>
              <a:pPr/>
              <a:t>28.10.26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3DEED9-C1BB-4DBE-A071-13CC6F6B90F4}" type="slidenum">
              <a:rPr lang="de-DE" smtClean="0"/>
              <a:pPr/>
              <a:t>‹#›</a:t>
            </a:fld>
            <a:endParaRPr lang="de-DE"/>
          </a:p>
        </p:txBody>
      </p:sp>
    </p:spTree>
    <p:extLst>
      <p:ext uri="{BB962C8B-B14F-4D97-AF65-F5344CB8AC3E}">
        <p14:creationId xmlns:p14="http://schemas.microsoft.com/office/powerpoint/2010/main" val="68578179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9.243"/>
    </inkml:context>
    <inkml:brush xml:id="br0">
      <inkml:brushProperty name="width" value="0.10583" units="cm"/>
      <inkml:brushProperty name="height" value="0.10583" units="cm"/>
      <inkml:brushProperty name="color" value="#E71224"/>
    </inkml:brush>
  </inkml:definitions>
  <inkml:trace contextRef="#ctx0" brushRef="#br0">5343 607 24575,'-8'-21'0,"-7"-4"0,-4-12 0,-11-2 0,1-2 0,-2 3 0,-2 3 0,10 10 0,-4 4 0,9 5 0,-2 6 0,7-1 0,-3 6 0,8-4 0,-5 2 0,-2-5 0,-14 1 0,-7-5 0,-12 4 0,6-6 0,-5 10 0,3-7 0,-10 3 0,-2 3 0,-15-7 0,1 6 0,-6-3 0,1 0 0,1 2 0,1-1 0,13 3 0,-5-2 0,-9-1 0,-24 2 0,-7-3 0,2 3 0,17 5 0,17 2 0,2 3 0,12-2 0,-8 1 0,4-1 0,-8 4 0,7 1 0,-10 8 0,4-2 0,-6 2 0,-4 0 0,-2-1 0,8 3 0,-8 2 0,8 4 0,-3 7 0,7-3 0,5 5 0,4-3 0,-6 0 0,-2 6 0,5 3 0,-10 10 0,6-2 0,-8 0 0,5 0 0,0-1 0,5 1 0,3 4 0,6-9 0,9 0 0,1-4 0,10 1 0,-7 7 0,2-5 0,-4 3 0,0 3 0,-6 8 0,3 1 0,-10 11 0,1 6 0,-1 3 0,-8 8 0,18-7 0,-1-3 0,15-13 0,5 0 0,1-8 0,4 0 0,-4 6 0,-3 1 0,-2 14 0,-9-3 0,8 3 0,-26 22 0,23-20 0,-16 23 0,17-24 0,-8 2 0,5 2 0,-4-5 0,3 4 0,5-14 0,-7 9 0,6-9 0,0 13 0,1-6 0,6 6 0,3-17 0,-1-2 0,9-2 0,-8 0 0,6 9 0,-1-6 0,9 1 0,-5 0 0,6 3 0,-7 2 0,8-1 0,-2 0 0,6-9 0,1 2 0,2-1 0,5 4 0,-2-9 0,12 6 0,-1-11 0,6 4 0,4-1 0,1 0 0,6-5 0,8-3 0,-3-7 0,11-1 0,-8-3 0,5-4 0,-2-2 0,2-9 0,20 5 0,-9-6 0,27 1 0,-14 3 0,22-6 0,3 7 0,20-5 0,7-2 0,3 0 0,-14-7 0,-7 4 0,-19-10 0,-7-1 0,-14-5 0,6-4 0,-6-4 0,19-4 0,1-13 0,42 0 0,-8-13 0,37 5 0,-29 1 0,-10 3 0,-15 5 0,-15-5 0,-3-3 0,-2-2 0,-2-1 0,6 1 0,-3-7 0,1 2 0,-9-4 0,0 4 0,-10 4 0,10-15 0,-9 4 0,10-14 0,1-4 0,-13 0 0,6-5 0,-14 9 0,12-12 0,0 8 0,2-8 0,7-4 0,-5 0 0,-2 0 0,-11 8 0,-3 8 0,-16 14 0,7-9 0,-18 21 0,12-14 0,-20 11 0,9-1 0,-12-4 0,3 10 0,-2-7 0,-6 1 0,8 5 0,-7-8 0,4 4 0,-4-6 0,-2 1 0,5 2 0,-7 5 0,4-2 0,-2-1 0,2-8 0,0 3 0,2-4 0,-1 1 0,1-2 0,-7-4 0,5 8 0,-7 0 0,8 8 0,-6-3 0,2 11 0,-3-6 0,3 9 0,-7-2 0,5 4 0,-6 2 0,5 5 0,-2-3 0,-1 12 0,4-6 0,-3 7 0,-1 3 0,-1 4 0,1 8 0,0-1 0,-1 1 0,-1-3 0,2-4 0,0 1 0,2-5 0,-2 0 0,-2 2 0,0 3 0,0 2 0,0 3 0,-2 3 0,2-5 0,-2 6 0,2-2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6:38:39.244"/>
    </inkml:context>
    <inkml:brush xml:id="br0">
      <inkml:brushProperty name="width" value="0.10583" units="cm"/>
      <inkml:brushProperty name="height" value="0.10583" units="cm"/>
      <inkml:brushProperty name="color" value="#E71224"/>
    </inkml:brush>
  </inkml:definitions>
  <inkml:trace contextRef="#ctx0" brushRef="#br0">3516 310 24575,'-3'-13'0,"-1"3"0,-13-2 0,-9-9 0,-18 4 0,-4-12 0,-1 9 0,6 6 0,-10-12 0,2 13 0,-7-6 0,-2-5 0,-3 7 0,-8-8 0,8 9 0,6 9 0,23-1 0,5 8 0,-3-7 0,-1 7 0,-20-2 0,0 2 0,-8 0 0,-7 0 0,6 0 0,-1 0 0,0-6 0,-7 6 0,-8-4 0,-8 4 0,9 4 0,6 2 0,14-4 0,4 5 0,8-4 0,7 2 0,-5 0 0,4 4 0,-19 8 0,10-2 0,2 11 0,-7-9 0,2 12 0,0-5 0,-14 12 0,7 6 0,-14 11 0,9 2 0,5 0 0,5 1 0,4 7 0,-9 2 0,-7 25 0,-5 14 0,-19 31 0,4 19 0,-11 33 0,11-2 0,12 6 0,10-24 0,24-22 0,3-17 0,15 3 0,-1-6 0,5 11 0,0-18 0,5 32 0,-2-3 0,8 19 0,2-5 0,4-22 0,3-6 0,4-5 0,7 3 0,5 2 0,15 14 0,15 10 0,4-7 0,2-7 0,-2-18 0,-2-16 0,20-10 0,11-5 0,9-12 0,20 5 0,2-12 0,11-10 0,9-12 0,-5-19 0,24-5 0,-21-10 0,21-6 0,-26-3 0,11-10 0,18 0 0,5 0 0,23 0 0,3-6 0,-10-6 0,6-5 0,-43-19 0,2-5 0,-3-37 0,7-8 0,-3-20 0,3-20 0,-25-9 0,-11-10 0,-14 7 0,-31 2 0,-1 13 0,-14-2 0,7-16 0,-16-13 0,2-20 0,-13 3 0,-2-34 0,-16 33 0,1-5 0,-12 28 0,0 28 0,-9-12 0,2-26 0,-8 38 0,6-27 0,3 57 0,-1-21 0,-7 16 0,-1-3 0,-6 17 0,6 9 0,-2 8 0,-5-10 0,5 10 0,-4-6 0,-1 9 0,-2-8 0,-10-3 0,8-12 0,-20-1 0,2-13 0,-1 19 0,3 17 0,15 20 0,11 30 0,-6-13 0,-12 14 0,-15-15 0,-21 3 0,10 0 0,-12-5 0,13 5 0,2-3 0,18 8 0,15 4 0,9 11 0,11 1 0,-2 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9T08:42:01.156"/>
    </inkml:context>
    <inkml:brush xml:id="br0">
      <inkml:brushProperty name="width" value="0.10583" units="cm"/>
      <inkml:brushProperty name="height" value="0.10583" units="cm"/>
      <inkml:brushProperty name="color" value="#E71224"/>
    </inkml:brush>
  </inkml:definitions>
  <inkml:trace contextRef="#ctx0" brushRef="#br0">6314 717 24575,'-10'-25'0,"-7"-4"0,-6-15 0,-12-2 0,0-2 0,-1 3 0,-3 3 0,12 13 0,-5 4 0,10 6 0,-1 7 0,8-1 0,-4 7 0,9-4 0,-5 1 0,-3-5 0,-16 1 0,-9-6 0,-13 5 0,6-7 0,-5 11 0,3-7 0,-12 2 0,-3 5 0,-16-9 0,0 7 0,-7-3 0,1-1 0,2 3 0,1-1 0,15 3 0,-6-1 0,-10-3 0,-29 3 0,-9-3 0,4 3 0,19 7 0,21 1 0,2 4 0,14-2 0,-10 0 0,5 0 0,-9 4 0,8 2 0,-12 9 0,6-3 0,-9 3 0,-3 1 0,-3-3 0,9 5 0,-9 1 0,9 6 0,-4 8 0,10-4 0,4 6 0,6-4 0,-7 1 0,-3 7 0,6 3 0,-12 12 0,8-2 0,-11-1 0,7 1 0,0-2 0,6 2 0,3 4 0,7-10 0,11 0 0,2-5 0,11 1 0,-9 8 0,4-5 0,-6 3 0,0 4 0,-6 8 0,2 3 0,-11 12 0,1 8 0,-1 2 0,-9 11 0,21-9 0,-1-4 0,17-14 0,6-1 0,2-10 0,4 1 0,-5 7 0,-3 1 0,-2 16 0,-11-2 0,9 2 0,-30 27 0,27-25 0,-20 28 0,21-28 0,-9 2 0,6 3 0,-6-7 0,5 6 0,5-18 0,-8 12 0,7-12 0,-1 16 0,3-6 0,6 6 0,4-20 0,-1-3 0,10-1 0,-9-1 0,6 11 0,0-7 0,11 1 0,-7-1 0,7 5 0,-7 2 0,9-1 0,-3-1 0,7-9 0,2 1 0,2-1 0,6 5 0,-2-11 0,13 8 0,0-14 0,6 6 0,6-2 0,0 0 0,8-6 0,9-4 0,-4-7 0,14-2 0,-10-4 0,6-4 0,-2-2 0,2-12 0,23 7 0,-9-7 0,30 1 0,-15 3 0,25-7 0,4 9 0,24-7 0,7-1 0,5-1 0,-17-8 0,-9 4 0,-22-10 0,-8-3 0,-17-5 0,8-5 0,-8-4 0,22-6 0,3-15 0,48 1 0,-9-16 0,44 5 0,-35 2 0,-11 4 0,-18 5 0,-18-5 0,-3-4 0,-2-2 0,-3-2 0,7 2 0,-4-9 0,2 3 0,-11-5 0,0 5 0,-12 4 0,12-17 0,-10 4 0,11-16 0,1-5 0,-14 1 0,6-7 0,-17 11 0,15-15 0,0 11 0,2-11 0,9-4 0,-7 0 0,-2 0 0,-12 10 0,-5 9 0,-18 16 0,8-10 0,-21 25 0,13-17 0,-22 13 0,10-1 0,-14-5 0,3 12 0,-2-8 0,-7 1 0,9 5 0,-8-8 0,5 4 0,-5-7 0,-3 1 0,7 3 0,-9 5 0,5-2 0,-3-1 0,3-9 0,1 3 0,1-5 0,-1 1 0,1-2 0,-7-4 0,5 9 0,-9-1 0,10 11 0,-7-5 0,3 14 0,-4-7 0,3 10 0,-7-2 0,4 4 0,-6 3 0,6 6 0,-2-3 0,-2 13 0,5-6 0,-3 8 0,-2 3 0,0 5 0,0 9 0,0 0 0,0 0 0,-2-3 0,2-5 0,0 2 0,3-7 0,-3 0 0,-2 3 0,0 3 0,0 3 0,0 4 0,-2 2 0,2-5 0,-2 7 0,2-2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9T08:42:26.106"/>
    </inkml:context>
    <inkml:brush xml:id="br0">
      <inkml:brushProperty name="width" value="0.10583" units="cm"/>
      <inkml:brushProperty name="height" value="0.10583" units="cm"/>
      <inkml:brushProperty name="color" value="#E71224"/>
    </inkml:brush>
  </inkml:definitions>
  <inkml:trace contextRef="#ctx0" brushRef="#br0">3976 350 24575,'-3'-14'0,"-2"3"0,-14-3 0,-11-10 0,-19 5 0,-6-14 0,0 11 0,6 6 0,-11-14 0,3 16 0,-9-8 0,-2-5 0,-3 8 0,-9-9 0,9 9 0,6 11 0,27 0 0,5 8 0,-3-8 0,-2 8 0,-22-3 0,0 3 0,-8 0 0,-9 0 0,6 0 0,0 0 0,0-6 0,-8 6 0,-9-5 0,-10 5 0,11 5 0,7 1 0,15-3 0,5 5 0,10-5 0,7 2 0,-6 1 0,5 4 0,-22 10 0,12-4 0,2 14 0,-8-11 0,2 14 0,1-6 0,-17 14 0,9 6 0,-17 13 0,11 3 0,5-1 0,6 1 0,5 8 0,-10 3 0,-9 27 0,-5 17 0,-22 35 0,5 21 0,-13 37 0,13-1 0,14 6 0,11-27 0,27-26 0,3-18 0,17 3 0,-1-6 0,6 11 0,0-19 0,5 35 0,-2-2 0,10 21 0,1-7 0,5-23 0,3-8 0,5-5 0,8 3 0,6 2 0,16 17 0,17 10 0,5-7 0,3-9 0,-3-19 0,-3-19 0,23-11 0,13-6 0,10-13 0,23 6 0,2-15 0,12-10 0,10-14 0,-5-22 0,27-5 0,-24-11 0,24-8 0,-30-3 0,13-11 0,20 0 0,6 0 0,26 0 0,4-6 0,-12-8 0,6-5 0,-47-22 0,1-5 0,-3-42 0,8-10 0,-3-22 0,3-22 0,-28-11 0,-13-11 0,-16 8 0,-34 3 0,-2 14 0,-16-3 0,8-17 0,-17-16 0,1-21 0,-14 2 0,-3-38 0,-17 38 0,1-6 0,-14 31 0,0 32 0,-11-13 0,3-30 0,-8 43 0,5-30 0,5 64 0,-2-23 0,-8 17 0,-1-3 0,-7 19 0,7 11 0,-2 8 0,-6-11 0,6 12 0,-5-7 0,-1 9 0,-2-8 0,-11-3 0,8-14 0,-22-2 0,2-14 0,-1 22 0,4 19 0,17 22 0,11 35 0,-6-16 0,-13 16 0,-17-16 0,-24 3 0,11 0 0,-14-6 0,16 6 0,1-4 0,21 10 0,17 4 0,10 12 0,12 2 0,-1 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10:44:06.882"/>
    </inkml:context>
    <inkml:brush xml:id="br0">
      <inkml:brushProperty name="width" value="0.10583" units="cm"/>
      <inkml:brushProperty name="height" value="0.10583" units="cm"/>
      <inkml:brushProperty name="color" value="#E71224"/>
    </inkml:brush>
  </inkml:definitions>
  <inkml:trace contextRef="#ctx0" brushRef="#br0">1759 288 24575,'-1'-11'0,"-1"2"0,-7-3 0,-4-8 0,-9 5 0,-2-13 0,0 10 0,2 5 0,-5-11 0,2 12 0,-4-6 0,-1-4 0,-2 6 0,-3-7 0,4 7 0,2 10 0,12-1 0,3 7 0,-2-6 0,-1 6 0,-10-3 0,1 3 0,-4 0 0,-4 0 0,2 0 0,1 0 0,-1-5 0,-3 5 0,-3-4 0,-6 4 0,6 4 0,2 1 0,8-2 0,1 3 0,5-3 0,3 1 0,-3 1 0,3 3 0,-10 8 0,5-2 0,1 10 0,-4-8 0,1 11 0,1-5 0,-7 12 0,3 5 0,-7 10 0,4 3 0,3-1 0,2 1 0,3 6 0,-5 3 0,-3 22 0,-3 15 0,-10 28 0,3 17 0,-7 31 0,7-1 0,6 4 0,4-21 0,13-22 0,1-14 0,7 1 0,0-4 0,3 9 0,-1-15 0,3 28 0,-1-2 0,4 18 0,1-6 0,2-19 0,1-6 0,3-5 0,3 3 0,3 1 0,6 15 0,9 8 0,1-6 0,2-8 0,-1-15 0,-2-16 0,10-8 0,6-6 0,5-10 0,10 4 0,0-12 0,6-8 0,5-11 0,-3-19 0,12-4 0,-11-9 0,11-6 0,-13-3 0,6-9 0,8 0 0,3 0 0,12 0 0,1-5 0,-5-7 0,3-3 0,-21-19 0,0-4 0,-1-35 0,3-7 0,0-19 0,0-18 0,-12-9 0,-5-9 0,-8 7 0,-15 2 0,0 11 0,-8-2 0,4-14 0,-8-13 0,1-17 0,-6 1 0,-2-31 0,-7 31 0,0-4 0,-6 25 0,0 26 0,-5-11 0,1-24 0,-3 35 0,3-24 0,1 52 0,-1-19 0,-3 14 0,0-2 0,-4 16 0,4 8 0,-2 7 0,-2-9 0,3 10 0,-3-6 0,0 8 0,-1-7 0,-5-3 0,4-11 0,-10-2 0,1-11 0,-1 18 0,3 16 0,6 17 0,6 30 0,-3-14 0,-6 14 0,-7-14 0,-11 3 0,5-1 0,-7-4 0,8 5 0,1-3 0,8 7 0,8 4 0,5 10 0,4 2 0,1 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3T10:44:22.400"/>
    </inkml:context>
    <inkml:brush xml:id="br0">
      <inkml:brushProperty name="width" value="0.10583" units="cm"/>
      <inkml:brushProperty name="height" value="0.10583" units="cm"/>
      <inkml:brushProperty name="color" value="#E71224"/>
    </inkml:brush>
  </inkml:definitions>
  <inkml:trace contextRef="#ctx0" brushRef="#br0">1915 314 24575,'-1'-13'0,"-2"3"0,-6-2 0,-5-10 0,-10 5 0,-2-12 0,-1 9 0,4 6 0,-6-13 0,1 14 0,-3-7 0,-2-4 0,-1 7 0,-5-8 0,5 8 0,3 10 0,12 0 0,3 7 0,-1-7 0,-1 7 0,-11-3 0,0 3 0,-4 0 0,-4 0 0,3 0 0,0 0 0,0-6 0,-5 6 0,-3-4 0,-5 4 0,5 4 0,3 2 0,8-3 0,2 4 0,5-5 0,4 3 0,-4 0 0,3 4 0,-11 9 0,6-3 0,1 11 0,-4-9 0,1 13 0,1-6 0,-9 13 0,5 5 0,-9 12 0,6 2 0,2 0 0,3 0 0,3 8 0,-5 2 0,-5 25 0,-2 15 0,-11 31 0,3 19 0,-7 33 0,7-1 0,7 6 0,5-24 0,12-24 0,3-16 0,7 2 0,0-4 0,3 9 0,0-17 0,2 31 0,-1-1 0,5 19 0,1-7 0,2-20 0,1-8 0,3-4 0,4 3 0,3 1 0,7 16 0,8 9 0,3-7 0,2-8 0,-2-16 0,-2-18 0,11-10 0,7-5 0,5-11 0,11 5 0,0-14 0,7-9 0,4-12 0,-2-20 0,13-4 0,-12-11 0,12-6 0,-15-3 0,7-10 0,9 0 0,3 0 0,13 0 0,1-6 0,-5-6 0,3-5 0,-23-20 0,1-4 0,-2-38 0,4-9 0,-2-19 0,2-21 0,-13-9 0,-7-10 0,-8 7 0,-15 3 0,-2 12 0,-8-2 0,5-15 0,-9-15 0,0-19 0,-6 2 0,-1-34 0,-9 34 0,1-5 0,-7 27 0,0 29 0,-6-11 0,3-27 0,-5 38 0,3-27 0,2 58 0,-1-21 0,-4 15 0,0-2 0,-4 16 0,4 11 0,-1 6 0,-3-9 0,3 11 0,-3-7 0,0 8 0,-1-7 0,-5-2 0,4-13 0,-11-2 0,0-12 0,1 19 0,1 17 0,9 20 0,5 32 0,-3-15 0,-7 14 0,-7-14 0,-12 3 0,5 0 0,-6-6 0,7 6 0,0-4 0,11 10 0,8 2 0,5 12 0,6 1 0,-1 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8T19:41:29.05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1,'90'0,"10"0,-42 0,3 0,6 0,1 0,2 0,-1 0,-4 0,0 0,5 0,-4 0,12 0,2 0,-51 0,-4 0,-9 0,0 0,5 0,12 0,8 0,6 0,-1 0,-6 0,-6 0,-6 0,-9 0,-4 0,3 0,1 0,15 0,7 0,8 0,-2 0,-8 0,-13 0,-13 0,-8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FFB102-D3AF-431C-A902-ADE5B2A48608}" type="datetimeFigureOut">
              <a:rPr lang="de-DE" smtClean="0"/>
              <a:pPr/>
              <a:t>28.10.26</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C1E745-E753-4EB9-8485-6560CD204B37}" type="slidenum">
              <a:rPr lang="de-DE" smtClean="0"/>
              <a:pPr/>
              <a:t>‹#›</a:t>
            </a:fld>
            <a:endParaRPr lang="de-DE"/>
          </a:p>
        </p:txBody>
      </p:sp>
    </p:spTree>
    <p:extLst>
      <p:ext uri="{BB962C8B-B14F-4D97-AF65-F5344CB8AC3E}">
        <p14:creationId xmlns:p14="http://schemas.microsoft.com/office/powerpoint/2010/main" val="4139680717"/>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rtl="0"/>
            <a:r>
              <a:rPr lang="en-GB" dirty="0">
                <a:solidFill>
                  <a:srgbClr val="5F6368"/>
                </a:solidFill>
                <a:effectLst/>
              </a:rPr>
              <a:t>60 minutes + questions</a:t>
            </a:r>
          </a:p>
        </p:txBody>
      </p:sp>
      <p:sp>
        <p:nvSpPr>
          <p:cNvPr id="4" name="Foliennummernplatzhalter 3"/>
          <p:cNvSpPr>
            <a:spLocks noGrp="1"/>
          </p:cNvSpPr>
          <p:nvPr>
            <p:ph type="sldNum" sz="quarter" idx="10"/>
          </p:nvPr>
        </p:nvSpPr>
        <p:spPr/>
        <p:txBody>
          <a:bodyPr/>
          <a:lstStyle/>
          <a:p>
            <a:fld id="{C7C1E745-E753-4EB9-8485-6560CD204B37}" type="slidenum">
              <a:rPr lang="de-DE" smtClean="0"/>
              <a:pPr/>
              <a:t>1</a:t>
            </a:fld>
            <a:endParaRPr lang="de-DE"/>
          </a:p>
        </p:txBody>
      </p:sp>
    </p:spTree>
    <p:extLst>
      <p:ext uri="{BB962C8B-B14F-4D97-AF65-F5344CB8AC3E}">
        <p14:creationId xmlns:p14="http://schemas.microsoft.com/office/powerpoint/2010/main" val="3273220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2</a:t>
            </a:fld>
            <a:endParaRPr lang="de-DE"/>
          </a:p>
        </p:txBody>
      </p:sp>
    </p:spTree>
    <p:extLst>
      <p:ext uri="{BB962C8B-B14F-4D97-AF65-F5344CB8AC3E}">
        <p14:creationId xmlns:p14="http://schemas.microsoft.com/office/powerpoint/2010/main" val="2871722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Almost 6,000 km</a:t>
            </a:r>
          </a:p>
        </p:txBody>
      </p:sp>
      <p:sp>
        <p:nvSpPr>
          <p:cNvPr id="4" name="Slide Number Placeholder 3"/>
          <p:cNvSpPr>
            <a:spLocks noGrp="1"/>
          </p:cNvSpPr>
          <p:nvPr>
            <p:ph type="sldNum" sz="quarter" idx="5"/>
          </p:nvPr>
        </p:nvSpPr>
        <p:spPr/>
        <p:txBody>
          <a:bodyPr/>
          <a:lstStyle/>
          <a:p>
            <a:fld id="{C7C1E745-E753-4EB9-8485-6560CD204B37}" type="slidenum">
              <a:rPr lang="de-DE" smtClean="0"/>
              <a:pPr/>
              <a:t>4</a:t>
            </a:fld>
            <a:endParaRPr lang="de-DE"/>
          </a:p>
        </p:txBody>
      </p:sp>
    </p:spTree>
    <p:extLst>
      <p:ext uri="{BB962C8B-B14F-4D97-AF65-F5344CB8AC3E}">
        <p14:creationId xmlns:p14="http://schemas.microsoft.com/office/powerpoint/2010/main" val="1390393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About a third of the size of Réunion</a:t>
            </a:r>
          </a:p>
        </p:txBody>
      </p:sp>
      <p:sp>
        <p:nvSpPr>
          <p:cNvPr id="4" name="Slide Number Placeholder 3"/>
          <p:cNvSpPr>
            <a:spLocks noGrp="1"/>
          </p:cNvSpPr>
          <p:nvPr>
            <p:ph type="sldNum" sz="quarter" idx="5"/>
          </p:nvPr>
        </p:nvSpPr>
        <p:spPr/>
        <p:txBody>
          <a:bodyPr/>
          <a:lstStyle/>
          <a:p>
            <a:fld id="{C7C1E745-E753-4EB9-8485-6560CD204B37}" type="slidenum">
              <a:rPr lang="de-DE" smtClean="0"/>
              <a:pPr/>
              <a:t>5</a:t>
            </a:fld>
            <a:endParaRPr lang="de-DE"/>
          </a:p>
        </p:txBody>
      </p:sp>
    </p:spTree>
    <p:extLst>
      <p:ext uri="{BB962C8B-B14F-4D97-AF65-F5344CB8AC3E}">
        <p14:creationId xmlns:p14="http://schemas.microsoft.com/office/powerpoint/2010/main" val="1632598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not in China!</a:t>
            </a:r>
          </a:p>
        </p:txBody>
      </p:sp>
      <p:sp>
        <p:nvSpPr>
          <p:cNvPr id="4" name="Slide Number Placeholder 3"/>
          <p:cNvSpPr>
            <a:spLocks noGrp="1"/>
          </p:cNvSpPr>
          <p:nvPr>
            <p:ph type="sldNum" sz="quarter" idx="5"/>
          </p:nvPr>
        </p:nvSpPr>
        <p:spPr/>
        <p:txBody>
          <a:bodyPr/>
          <a:lstStyle/>
          <a:p>
            <a:fld id="{C7C1E745-E753-4EB9-8485-6560CD204B37}" type="slidenum">
              <a:rPr lang="de-DE" smtClean="0"/>
              <a:pPr/>
              <a:t>6</a:t>
            </a:fld>
            <a:endParaRPr lang="de-DE"/>
          </a:p>
        </p:txBody>
      </p:sp>
    </p:spTree>
    <p:extLst>
      <p:ext uri="{BB962C8B-B14F-4D97-AF65-F5344CB8AC3E}">
        <p14:creationId xmlns:p14="http://schemas.microsoft.com/office/powerpoint/2010/main" val="561615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Strait of Malacca: 25% of the world’s traded goods</a:t>
            </a:r>
          </a:p>
          <a:p>
            <a:r>
              <a:rPr lang="en-GB" dirty="0"/>
              <a:t>Busiest port outside of China</a:t>
            </a:r>
          </a:p>
        </p:txBody>
      </p:sp>
      <p:sp>
        <p:nvSpPr>
          <p:cNvPr id="4" name="Slide Number Placeholder 3"/>
          <p:cNvSpPr>
            <a:spLocks noGrp="1"/>
          </p:cNvSpPr>
          <p:nvPr>
            <p:ph type="sldNum" sz="quarter" idx="5"/>
          </p:nvPr>
        </p:nvSpPr>
        <p:spPr/>
        <p:txBody>
          <a:bodyPr/>
          <a:lstStyle/>
          <a:p>
            <a:fld id="{C7C1E745-E753-4EB9-8485-6560CD204B37}" type="slidenum">
              <a:rPr lang="de-DE" smtClean="0"/>
              <a:pPr/>
              <a:t>7</a:t>
            </a:fld>
            <a:endParaRPr lang="de-DE"/>
          </a:p>
        </p:txBody>
      </p:sp>
    </p:spTree>
    <p:extLst>
      <p:ext uri="{BB962C8B-B14F-4D97-AF65-F5344CB8AC3E}">
        <p14:creationId xmlns:p14="http://schemas.microsoft.com/office/powerpoint/2010/main" val="2284652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Regional relevance in pre-colonial times</a:t>
            </a:r>
          </a:p>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10</a:t>
            </a:fld>
            <a:endParaRPr lang="de-DE"/>
          </a:p>
        </p:txBody>
      </p:sp>
    </p:spTree>
    <p:extLst>
      <p:ext uri="{BB962C8B-B14F-4D97-AF65-F5344CB8AC3E}">
        <p14:creationId xmlns:p14="http://schemas.microsoft.com/office/powerpoint/2010/main" val="2543002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The </a:t>
            </a:r>
            <a:r>
              <a:rPr lang="de-CH" dirty="0" err="1"/>
              <a:t>opposite</a:t>
            </a:r>
            <a:r>
              <a:rPr lang="de-CH" dirty="0"/>
              <a:t> of France </a:t>
            </a:r>
            <a:r>
              <a:rPr lang="de-CH" dirty="0">
                <a:sym typeface="Wingdings" pitchFamily="2" charset="2"/>
              </a:rPr>
              <a:t> </a:t>
            </a:r>
            <a:endParaRPr lang="de-CH" dirty="0"/>
          </a:p>
          <a:p>
            <a:r>
              <a:rPr lang="de-CH" dirty="0"/>
              <a:t>Child </a:t>
            </a:r>
            <a:r>
              <a:rPr lang="de-CH" dirty="0" err="1"/>
              <a:t>took</a:t>
            </a:r>
            <a:r>
              <a:rPr lang="de-CH" dirty="0"/>
              <a:t> </a:t>
            </a:r>
            <a:r>
              <a:rPr lang="de-CH" dirty="0" err="1"/>
              <a:t>father‘s</a:t>
            </a:r>
            <a:r>
              <a:rPr lang="de-CH" dirty="0"/>
              <a:t> </a:t>
            </a:r>
            <a:r>
              <a:rPr lang="de-CH" dirty="0" err="1"/>
              <a:t>ethnicity</a:t>
            </a:r>
            <a:r>
              <a:rPr lang="de-CH" dirty="0"/>
              <a:t> </a:t>
            </a:r>
            <a:r>
              <a:rPr lang="de-CH" dirty="0" err="1"/>
              <a:t>up</a:t>
            </a:r>
            <a:r>
              <a:rPr lang="de-CH" dirty="0"/>
              <a:t> </a:t>
            </a:r>
            <a:r>
              <a:rPr lang="de-CH" dirty="0" err="1"/>
              <a:t>until</a:t>
            </a:r>
            <a:r>
              <a:rPr lang="de-CH" dirty="0"/>
              <a:t> 2011</a:t>
            </a:r>
          </a:p>
          <a:p>
            <a:r>
              <a:rPr lang="de-CH" dirty="0" err="1"/>
              <a:t>Under</a:t>
            </a:r>
            <a:r>
              <a:rPr lang="de-CH" dirty="0"/>
              <a:t> </a:t>
            </a:r>
            <a:r>
              <a:rPr lang="de-CH" dirty="0" err="1"/>
              <a:t>colonial</a:t>
            </a:r>
            <a:r>
              <a:rPr lang="de-CH" dirty="0"/>
              <a:t> </a:t>
            </a:r>
            <a:r>
              <a:rPr lang="de-CH" dirty="0" err="1"/>
              <a:t>rule</a:t>
            </a:r>
            <a:r>
              <a:rPr lang="de-CH" dirty="0"/>
              <a:t>, </a:t>
            </a:r>
            <a:r>
              <a:rPr lang="de-CH" dirty="0" err="1"/>
              <a:t>ethnic</a:t>
            </a:r>
            <a:r>
              <a:rPr lang="de-CH" dirty="0"/>
              <a:t> </a:t>
            </a:r>
            <a:r>
              <a:rPr lang="de-CH" dirty="0" err="1"/>
              <a:t>groups</a:t>
            </a:r>
            <a:r>
              <a:rPr lang="de-CH" dirty="0"/>
              <a:t> </a:t>
            </a:r>
            <a:r>
              <a:rPr lang="de-CH" dirty="0" err="1"/>
              <a:t>were</a:t>
            </a:r>
            <a:r>
              <a:rPr lang="de-CH" dirty="0"/>
              <a:t> </a:t>
            </a:r>
            <a:r>
              <a:rPr lang="de-CH" dirty="0" err="1"/>
              <a:t>spatially</a:t>
            </a:r>
            <a:r>
              <a:rPr lang="de-CH" dirty="0"/>
              <a:t> </a:t>
            </a:r>
            <a:r>
              <a:rPr lang="de-CH" dirty="0" err="1"/>
              <a:t>segregated</a:t>
            </a:r>
            <a:endParaRPr lang="de-CH" dirty="0"/>
          </a:p>
          <a:p>
            <a:r>
              <a:rPr lang="de-CH" dirty="0" err="1"/>
              <a:t>Nowadays</a:t>
            </a:r>
            <a:r>
              <a:rPr lang="de-CH" dirty="0"/>
              <a:t> → </a:t>
            </a:r>
            <a:r>
              <a:rPr lang="de-CH" dirty="0" err="1"/>
              <a:t>Ethnic</a:t>
            </a:r>
            <a:r>
              <a:rPr lang="de-CH" dirty="0"/>
              <a:t> Integration Policy (EIP) </a:t>
            </a:r>
          </a:p>
          <a:p>
            <a:r>
              <a:rPr lang="de-CH" dirty="0"/>
              <a:t>Annual </a:t>
            </a:r>
            <a:r>
              <a:rPr lang="de-CH" dirty="0" err="1"/>
              <a:t>racial</a:t>
            </a:r>
            <a:r>
              <a:rPr lang="de-CH" dirty="0"/>
              <a:t> </a:t>
            </a:r>
            <a:r>
              <a:rPr lang="de-CH" dirty="0" err="1"/>
              <a:t>harmony</a:t>
            </a:r>
            <a:r>
              <a:rPr lang="de-CH" dirty="0"/>
              <a:t> </a:t>
            </a:r>
            <a:r>
              <a:rPr lang="de-CH" dirty="0" err="1"/>
              <a:t>day</a:t>
            </a:r>
            <a:r>
              <a:rPr lang="de-CH" dirty="0"/>
              <a:t> (21 </a:t>
            </a:r>
            <a:r>
              <a:rPr lang="de-CH" dirty="0" err="1"/>
              <a:t>July</a:t>
            </a:r>
            <a:r>
              <a:rPr lang="de-CH" dirty="0"/>
              <a:t>)</a:t>
            </a:r>
          </a:p>
          <a:p>
            <a:r>
              <a:rPr lang="de-CH" dirty="0"/>
              <a:t>Special </a:t>
            </a:r>
            <a:r>
              <a:rPr lang="de-CH" dirty="0" err="1"/>
              <a:t>position</a:t>
            </a:r>
            <a:r>
              <a:rPr lang="de-CH" dirty="0"/>
              <a:t> </a:t>
            </a:r>
            <a:r>
              <a:rPr lang="de-CH" dirty="0" err="1"/>
              <a:t>of</a:t>
            </a:r>
            <a:r>
              <a:rPr lang="de-CH" dirty="0"/>
              <a:t> </a:t>
            </a:r>
            <a:r>
              <a:rPr lang="de-CH" dirty="0" err="1"/>
              <a:t>the</a:t>
            </a:r>
            <a:r>
              <a:rPr lang="de-CH" dirty="0"/>
              <a:t> </a:t>
            </a:r>
            <a:r>
              <a:rPr lang="de-CH" dirty="0" err="1"/>
              <a:t>Malay</a:t>
            </a:r>
            <a:r>
              <a:rPr lang="de-CH" dirty="0"/>
              <a:t> </a:t>
            </a:r>
            <a:r>
              <a:rPr lang="de-CH" dirty="0" err="1"/>
              <a:t>population</a:t>
            </a:r>
            <a:r>
              <a:rPr lang="de-CH" dirty="0"/>
              <a:t> </a:t>
            </a:r>
            <a:endParaRPr lang="x-none"/>
          </a:p>
          <a:p>
            <a:endParaRPr lang="de-GB"/>
          </a:p>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14</a:t>
            </a:fld>
            <a:endParaRPr lang="de-DE"/>
          </a:p>
        </p:txBody>
      </p:sp>
    </p:spTree>
    <p:extLst>
      <p:ext uri="{BB962C8B-B14F-4D97-AF65-F5344CB8AC3E}">
        <p14:creationId xmlns:p14="http://schemas.microsoft.com/office/powerpoint/2010/main" val="2858885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Tharman Shanmugaratnam, then Senior Minister for Social Policies</a:t>
            </a:r>
          </a:p>
          <a:p>
            <a:r>
              <a:rPr lang="en-US" dirty="0"/>
              <a:t>Parliamentary debate on minimum wages, September 2020</a:t>
            </a:r>
          </a:p>
          <a:p>
            <a:r>
              <a:rPr lang="en-US" dirty="0"/>
              <a:t>Listen out for interesting accent features.</a:t>
            </a:r>
          </a:p>
          <a:p>
            <a:endParaRPr lang="en-US" dirty="0"/>
          </a:p>
          <a:p>
            <a:r>
              <a:rPr lang="en-US" dirty="0"/>
              <a:t>non-rhotic (where, makers)</a:t>
            </a:r>
          </a:p>
          <a:p>
            <a:r>
              <a:rPr lang="en-US" dirty="0"/>
              <a:t>monophthongs in wage, exaggerate, so, low</a:t>
            </a:r>
          </a:p>
          <a:p>
            <a:r>
              <a:rPr lang="en-US" dirty="0"/>
              <a:t>no goose-fronting (to do)</a:t>
            </a:r>
          </a:p>
          <a:p>
            <a:r>
              <a:rPr lang="en-US" dirty="0"/>
              <a:t>final de-voicing in edges, differences, </a:t>
            </a:r>
            <a:r>
              <a:rPr lang="en-US" dirty="0" err="1"/>
              <a:t>etc</a:t>
            </a:r>
            <a:endParaRPr lang="en-US" dirty="0"/>
          </a:p>
          <a:p>
            <a:r>
              <a:rPr lang="en-US" dirty="0"/>
              <a:t>staccato rhythm, little length distinction</a:t>
            </a:r>
          </a:p>
          <a:p>
            <a:endParaRPr lang="en-US" dirty="0"/>
          </a:p>
          <a:p>
            <a:r>
              <a:rPr lang="en-US" dirty="0"/>
              <a:t>entirely standard grammar</a:t>
            </a:r>
          </a:p>
        </p:txBody>
      </p:sp>
      <p:sp>
        <p:nvSpPr>
          <p:cNvPr id="4" name="Slide Number Placeholder 3"/>
          <p:cNvSpPr>
            <a:spLocks noGrp="1"/>
          </p:cNvSpPr>
          <p:nvPr>
            <p:ph type="sldNum" sz="quarter" idx="5"/>
          </p:nvPr>
        </p:nvSpPr>
        <p:spPr/>
        <p:txBody>
          <a:bodyPr/>
          <a:lstStyle/>
          <a:p>
            <a:fld id="{C7C1E745-E753-4EB9-8485-6560CD204B37}" type="slidenum">
              <a:rPr lang="de-DE" smtClean="0"/>
              <a:pPr/>
              <a:t>17</a:t>
            </a:fld>
            <a:endParaRPr lang="de-DE"/>
          </a:p>
        </p:txBody>
      </p:sp>
    </p:spTree>
    <p:extLst>
      <p:ext uri="{BB962C8B-B14F-4D97-AF65-F5344CB8AC3E}">
        <p14:creationId xmlns:p14="http://schemas.microsoft.com/office/powerpoint/2010/main" val="1301380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Lee Kin Mun, mostly known as Mr. Brown. Here his character Kim Huat, commenting on the announcement of a new Prime Minister Lawrence Wong in 2024 (“Handover”)</a:t>
            </a:r>
          </a:p>
          <a:p>
            <a:endParaRPr lang="en-US" dirty="0"/>
          </a:p>
          <a:p>
            <a:r>
              <a:rPr lang="en-US" dirty="0"/>
              <a:t>Listen to see if you hear a difference</a:t>
            </a:r>
          </a:p>
          <a:p>
            <a:endParaRPr lang="en-US" dirty="0"/>
          </a:p>
          <a:p>
            <a:r>
              <a:rPr lang="en-US" dirty="0" err="1"/>
              <a:t>th</a:t>
            </a:r>
            <a:r>
              <a:rPr lang="en-US" dirty="0"/>
              <a:t> = t (I think = I </a:t>
            </a:r>
            <a:r>
              <a:rPr lang="en-US" dirty="0" err="1"/>
              <a:t>tink</a:t>
            </a:r>
            <a:r>
              <a:rPr lang="en-US" dirty="0"/>
              <a:t>)</a:t>
            </a:r>
          </a:p>
          <a:p>
            <a:r>
              <a:rPr lang="en-US" dirty="0"/>
              <a:t>or-not tag question</a:t>
            </a:r>
          </a:p>
          <a:p>
            <a:r>
              <a:rPr lang="en-US" dirty="0"/>
              <a:t>got-existential (got coup, got riot)</a:t>
            </a:r>
          </a:p>
          <a:p>
            <a:r>
              <a:rPr lang="en-US" dirty="0"/>
              <a:t>-</a:t>
            </a:r>
            <a:r>
              <a:rPr lang="en-US" dirty="0" err="1"/>
              <a:t>lah</a:t>
            </a:r>
            <a:r>
              <a:rPr lang="en-US" dirty="0"/>
              <a:t> as listing particle (got coup </a:t>
            </a:r>
            <a:r>
              <a:rPr lang="en-US" dirty="0" err="1"/>
              <a:t>lah</a:t>
            </a:r>
            <a:r>
              <a:rPr lang="en-US" dirty="0"/>
              <a:t>, got riot </a:t>
            </a:r>
            <a:r>
              <a:rPr lang="en-US" dirty="0" err="1"/>
              <a:t>lah</a:t>
            </a:r>
            <a:r>
              <a:rPr lang="en-US" dirty="0"/>
              <a:t>)</a:t>
            </a:r>
          </a:p>
          <a:p>
            <a:r>
              <a:rPr lang="en-US" dirty="0"/>
              <a:t>overall intonation, final particle ah</a:t>
            </a:r>
          </a:p>
          <a:p>
            <a:endParaRPr lang="en-US" dirty="0"/>
          </a:p>
          <a:p>
            <a:r>
              <a:rPr lang="en-US" dirty="0"/>
              <a:t>our PM change_ (missing 3PL?)</a:t>
            </a:r>
          </a:p>
          <a:p>
            <a:r>
              <a:rPr lang="en-US" dirty="0"/>
              <a:t> generally pretty standard grammar in plural agreement</a:t>
            </a:r>
          </a:p>
        </p:txBody>
      </p:sp>
      <p:sp>
        <p:nvSpPr>
          <p:cNvPr id="4" name="Slide Number Placeholder 3"/>
          <p:cNvSpPr>
            <a:spLocks noGrp="1"/>
          </p:cNvSpPr>
          <p:nvPr>
            <p:ph type="sldNum" sz="quarter" idx="5"/>
          </p:nvPr>
        </p:nvSpPr>
        <p:spPr/>
        <p:txBody>
          <a:bodyPr/>
          <a:lstStyle/>
          <a:p>
            <a:fld id="{C7C1E745-E753-4EB9-8485-6560CD204B37}" type="slidenum">
              <a:rPr lang="de-DE" smtClean="0"/>
              <a:pPr/>
              <a:t>18</a:t>
            </a:fld>
            <a:endParaRPr lang="de-DE"/>
          </a:p>
        </p:txBody>
      </p:sp>
    </p:spTree>
    <p:extLst>
      <p:ext uri="{BB962C8B-B14F-4D97-AF65-F5344CB8AC3E}">
        <p14:creationId xmlns:p14="http://schemas.microsoft.com/office/powerpoint/2010/main" val="2189132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19</a:t>
            </a:fld>
            <a:endParaRPr lang="de-DE"/>
          </a:p>
        </p:txBody>
      </p:sp>
    </p:spTree>
    <p:extLst>
      <p:ext uri="{BB962C8B-B14F-4D97-AF65-F5344CB8AC3E}">
        <p14:creationId xmlns:p14="http://schemas.microsoft.com/office/powerpoint/2010/main" val="3162718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Wiktionnaire</a:t>
            </a:r>
            <a:r>
              <a:rPr lang="en-GB" dirty="0"/>
              <a:t>: un/</a:t>
            </a:r>
            <a:r>
              <a:rPr lang="en-GB" dirty="0" err="1"/>
              <a:t>une</a:t>
            </a:r>
            <a:r>
              <a:rPr lang="en-GB" dirty="0"/>
              <a:t> </a:t>
            </a:r>
            <a:r>
              <a:rPr lang="en-GB" dirty="0" err="1"/>
              <a:t>gramoune</a:t>
            </a:r>
            <a:r>
              <a:rPr lang="en-GB" dirty="0"/>
              <a:t> = (La Réunion) Personne </a:t>
            </a:r>
            <a:r>
              <a:rPr lang="en-GB" dirty="0" err="1"/>
              <a:t>âgée</a:t>
            </a:r>
            <a:r>
              <a:rPr lang="en-GB" dirty="0"/>
              <a:t>.</a:t>
            </a:r>
          </a:p>
        </p:txBody>
      </p:sp>
      <p:sp>
        <p:nvSpPr>
          <p:cNvPr id="4" name="Slide Number Placeholder 3"/>
          <p:cNvSpPr>
            <a:spLocks noGrp="1"/>
          </p:cNvSpPr>
          <p:nvPr>
            <p:ph type="sldNum" sz="quarter" idx="5"/>
          </p:nvPr>
        </p:nvSpPr>
        <p:spPr/>
        <p:txBody>
          <a:bodyPr/>
          <a:lstStyle/>
          <a:p>
            <a:fld id="{C7C1E745-E753-4EB9-8485-6560CD204B37}" type="slidenum">
              <a:rPr lang="de-DE" smtClean="0"/>
              <a:pPr/>
              <a:t>20</a:t>
            </a:fld>
            <a:endParaRPr lang="de-DE"/>
          </a:p>
        </p:txBody>
      </p:sp>
    </p:spTree>
    <p:extLst>
      <p:ext uri="{BB962C8B-B14F-4D97-AF65-F5344CB8AC3E}">
        <p14:creationId xmlns:p14="http://schemas.microsoft.com/office/powerpoint/2010/main" val="1371209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dirty="0"/>
              <a:t>Substrate loans</a:t>
            </a:r>
          </a:p>
          <a:p>
            <a:pPr marL="285750" indent="-285750">
              <a:buFont typeface="Arial" panose="020B0604020202020204" pitchFamily="34" charset="0"/>
              <a:buChar char="•"/>
            </a:pPr>
            <a:r>
              <a:rPr lang="en-GB" dirty="0"/>
              <a:t>Monosyllabic</a:t>
            </a:r>
          </a:p>
          <a:p>
            <a:pPr marL="285750" indent="-285750">
              <a:buFont typeface="Arial" panose="020B0604020202020204" pitchFamily="34" charset="0"/>
              <a:buChar char="•"/>
            </a:pPr>
            <a:r>
              <a:rPr lang="en-GB" dirty="0"/>
              <a:t>Clause-final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Markers of informality</a:t>
            </a:r>
          </a:p>
          <a:p>
            <a:pPr marL="285750" indent="-285750">
              <a:buFont typeface="Arial" panose="020B0604020202020204" pitchFamily="34" charset="0"/>
              <a:buChar char="•"/>
            </a:pPr>
            <a:r>
              <a:rPr lang="en-GB" dirty="0"/>
              <a:t>Stereotypes of the national variety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Actual use and variation unclear</a:t>
            </a:r>
          </a:p>
          <a:p>
            <a:pPr marL="285750" indent="-285750">
              <a:buFont typeface="Arial" panose="020B0604020202020204" pitchFamily="34" charset="0"/>
              <a:buChar char="•"/>
            </a:pPr>
            <a:r>
              <a:rPr lang="en-GB" dirty="0"/>
              <a:t>Ethnicity (Platt 1987, Begum &amp; Kandiah 1997, Gupta 2006, Leimgruber 2009, </a:t>
            </a:r>
            <a:r>
              <a:rPr lang="en-GB" dirty="0" err="1"/>
              <a:t>Smakman</a:t>
            </a:r>
            <a:r>
              <a:rPr lang="en-GB" dirty="0"/>
              <a:t> &amp; </a:t>
            </a:r>
            <a:r>
              <a:rPr lang="en-GB" dirty="0" err="1"/>
              <a:t>Wagenaar</a:t>
            </a:r>
            <a:r>
              <a:rPr lang="en-GB" dirty="0"/>
              <a:t> 2013, Botha 2018)</a:t>
            </a:r>
          </a:p>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27</a:t>
            </a:fld>
            <a:endParaRPr lang="de-DE"/>
          </a:p>
        </p:txBody>
      </p:sp>
    </p:spTree>
    <p:extLst>
      <p:ext uri="{BB962C8B-B14F-4D97-AF65-F5344CB8AC3E}">
        <p14:creationId xmlns:p14="http://schemas.microsoft.com/office/powerpoint/2010/main" val="1626634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Foundation phase: fist contact between </a:t>
            </a:r>
            <a:r>
              <a:rPr lang="en-US" dirty="0" err="1"/>
              <a:t>colonisers</a:t>
            </a:r>
            <a:r>
              <a:rPr lang="en-US" dirty="0"/>
              <a:t> (or settlers) and indigenous</a:t>
            </a:r>
          </a:p>
          <a:p>
            <a:r>
              <a:rPr lang="en-US" dirty="0"/>
              <a:t>Endonormative stabilization: cultural self-reliance, nation-building, </a:t>
            </a:r>
            <a:r>
              <a:rPr lang="en-US" dirty="0" err="1"/>
              <a:t>recognised</a:t>
            </a:r>
            <a:r>
              <a:rPr lang="en-US" dirty="0"/>
              <a:t> localized form, codification, homogeneity</a:t>
            </a:r>
          </a:p>
          <a:p>
            <a:r>
              <a:rPr lang="en-US" dirty="0"/>
              <a:t>Differentiation: established stable nation, sub-national identities emerge, group-internal markers, regional/ethnic/social dialects</a:t>
            </a:r>
          </a:p>
          <a:p>
            <a:r>
              <a:rPr lang="en-US" dirty="0"/>
              <a:t>Singapore: phase 4, traces of 5 visible</a:t>
            </a:r>
          </a:p>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29</a:t>
            </a:fld>
            <a:endParaRPr lang="de-DE"/>
          </a:p>
        </p:txBody>
      </p:sp>
    </p:spTree>
    <p:extLst>
      <p:ext uri="{BB962C8B-B14F-4D97-AF65-F5344CB8AC3E}">
        <p14:creationId xmlns:p14="http://schemas.microsoft.com/office/powerpoint/2010/main" val="2593497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30</a:t>
            </a:fld>
            <a:endParaRPr lang="de-DE"/>
          </a:p>
        </p:txBody>
      </p:sp>
    </p:spTree>
    <p:extLst>
      <p:ext uri="{BB962C8B-B14F-4D97-AF65-F5344CB8AC3E}">
        <p14:creationId xmlns:p14="http://schemas.microsoft.com/office/powerpoint/2010/main" val="2127584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31</a:t>
            </a:fld>
            <a:endParaRPr lang="de-DE"/>
          </a:p>
        </p:txBody>
      </p:sp>
    </p:spTree>
    <p:extLst>
      <p:ext uri="{BB962C8B-B14F-4D97-AF65-F5344CB8AC3E}">
        <p14:creationId xmlns:p14="http://schemas.microsoft.com/office/powerpoint/2010/main" val="2818173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32</a:t>
            </a:fld>
            <a:endParaRPr lang="de-DE"/>
          </a:p>
        </p:txBody>
      </p:sp>
    </p:spTree>
    <p:extLst>
      <p:ext uri="{BB962C8B-B14F-4D97-AF65-F5344CB8AC3E}">
        <p14:creationId xmlns:p14="http://schemas.microsoft.com/office/powerpoint/2010/main" val="2532799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33</a:t>
            </a:fld>
            <a:endParaRPr lang="de-DE"/>
          </a:p>
        </p:txBody>
      </p:sp>
    </p:spTree>
    <p:extLst>
      <p:ext uri="{BB962C8B-B14F-4D97-AF65-F5344CB8AC3E}">
        <p14:creationId xmlns:p14="http://schemas.microsoft.com/office/powerpoint/2010/main" val="3417213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34</a:t>
            </a:fld>
            <a:endParaRPr lang="de-DE"/>
          </a:p>
        </p:txBody>
      </p:sp>
    </p:spTree>
    <p:extLst>
      <p:ext uri="{BB962C8B-B14F-4D97-AF65-F5344CB8AC3E}">
        <p14:creationId xmlns:p14="http://schemas.microsoft.com/office/powerpoint/2010/main" val="3154389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35</a:t>
            </a:fld>
            <a:endParaRPr lang="de-DE"/>
          </a:p>
        </p:txBody>
      </p:sp>
    </p:spTree>
    <p:extLst>
      <p:ext uri="{BB962C8B-B14F-4D97-AF65-F5344CB8AC3E}">
        <p14:creationId xmlns:p14="http://schemas.microsoft.com/office/powerpoint/2010/main" val="1075754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Functionally: the tag doesn't trigger a response</a:t>
            </a:r>
          </a:p>
          <a:p>
            <a:r>
              <a:rPr lang="en-US" dirty="0"/>
              <a:t>Structurally: polarity reversal can happen, but is rare</a:t>
            </a:r>
          </a:p>
          <a:p>
            <a:r>
              <a:rPr lang="en-US" dirty="0"/>
              <a:t>Clause-initial use: not found in </a:t>
            </a:r>
            <a:r>
              <a:rPr lang="en-US" dirty="0" err="1"/>
              <a:t>StdE</a:t>
            </a:r>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37</a:t>
            </a:fld>
            <a:endParaRPr lang="de-DE"/>
          </a:p>
        </p:txBody>
      </p:sp>
    </p:spTree>
    <p:extLst>
      <p:ext uri="{BB962C8B-B14F-4D97-AF65-F5344CB8AC3E}">
        <p14:creationId xmlns:p14="http://schemas.microsoft.com/office/powerpoint/2010/main" val="2844568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David </a:t>
            </a:r>
            <a:r>
              <a:rPr lang="en-US" dirty="0" err="1"/>
              <a:t>Teh</a:t>
            </a:r>
            <a:r>
              <a:rPr lang="en-US" dirty="0"/>
              <a:t> for pointing this out to me. (SKM 2020 campaign, some controversy online)</a:t>
            </a:r>
          </a:p>
          <a:p>
            <a:r>
              <a:rPr lang="en-US" dirty="0"/>
              <a:t>3. Why is it the race […] → We’re here not taking instances into account with wh-words before the is-it element, but I think we agree that this sentence, with or without the “why”, is (ironically, too) not in line with the standard grammar that the poster is probably invoking when he chastises “poor language skill”.</a:t>
            </a:r>
          </a:p>
        </p:txBody>
      </p:sp>
      <p:sp>
        <p:nvSpPr>
          <p:cNvPr id="4" name="Slide Number Placeholder 3"/>
          <p:cNvSpPr>
            <a:spLocks noGrp="1"/>
          </p:cNvSpPr>
          <p:nvPr>
            <p:ph type="sldNum" sz="quarter" idx="5"/>
          </p:nvPr>
        </p:nvSpPr>
        <p:spPr/>
        <p:txBody>
          <a:bodyPr/>
          <a:lstStyle/>
          <a:p>
            <a:fld id="{C7C1E745-E753-4EB9-8485-6560CD204B37}" type="slidenum">
              <a:rPr lang="de-DE" smtClean="0"/>
              <a:pPr/>
              <a:t>39</a:t>
            </a:fld>
            <a:endParaRPr lang="de-DE"/>
          </a:p>
        </p:txBody>
      </p:sp>
    </p:spTree>
    <p:extLst>
      <p:ext uri="{BB962C8B-B14F-4D97-AF65-F5344CB8AC3E}">
        <p14:creationId xmlns:p14="http://schemas.microsoft.com/office/powerpoint/2010/main" val="1010813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ea typeface="ＭＳ Ｐゴシック" charset="-128"/>
              </a:rPr>
              <a:t>Malay on crests (state, police, army, poly) </a:t>
            </a:r>
            <a:r>
              <a:rPr lang="en-GB" altLang="en-GB" dirty="0">
                <a:ea typeface="ＭＳ Ｐゴシック" charset="-128"/>
              </a:rPr>
              <a:t>“</a:t>
            </a:r>
            <a:r>
              <a:rPr lang="en-GB" altLang="en-US" dirty="0">
                <a:ea typeface="ＭＳ Ｐゴシック" charset="-128"/>
              </a:rPr>
              <a:t>first and foremost</a:t>
            </a:r>
            <a:r>
              <a:rPr lang="en-GB" altLang="en-GB" dirty="0">
                <a:ea typeface="ＭＳ Ｐゴシック" charset="-128"/>
              </a:rPr>
              <a:t>”</a:t>
            </a:r>
            <a:r>
              <a:rPr lang="en-GB" altLang="en-US" dirty="0">
                <a:ea typeface="ＭＳ Ｐゴシック" charset="-128"/>
              </a:rPr>
              <a:t>; </a:t>
            </a:r>
            <a:r>
              <a:rPr lang="en-GB" altLang="en-GB" dirty="0">
                <a:ea typeface="ＭＳ Ｐゴシック" charset="-128"/>
              </a:rPr>
              <a:t>“</a:t>
            </a:r>
            <a:r>
              <a:rPr lang="en-GB" altLang="en-US" dirty="0">
                <a:ea typeface="ＭＳ Ｐゴシック" charset="-128"/>
              </a:rPr>
              <a:t>To Serve with Mastery</a:t>
            </a:r>
            <a:r>
              <a:rPr lang="en-GB" altLang="en-GB" dirty="0">
                <a:ea typeface="ＭＳ Ｐゴシック" charset="-128"/>
              </a:rPr>
              <a:t>”</a:t>
            </a:r>
            <a:endParaRPr lang="en-GB" altLang="en-US" dirty="0">
              <a:ea typeface="ＭＳ Ｐゴシック" charset="-128"/>
            </a:endParaRPr>
          </a:p>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46</a:t>
            </a:fld>
            <a:endParaRPr lang="de-DE"/>
          </a:p>
        </p:txBody>
      </p:sp>
    </p:spTree>
    <p:extLst>
      <p:ext uri="{BB962C8B-B14F-4D97-AF65-F5344CB8AC3E}">
        <p14:creationId xmlns:p14="http://schemas.microsoft.com/office/powerpoint/2010/main" val="3218505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Moving on to English use within different ethnicities...</a:t>
            </a:r>
          </a:p>
          <a:p>
            <a:endParaRPr lang="en-GB" dirty="0"/>
          </a:p>
          <a:p>
            <a:endParaRPr lang="en-GB" dirty="0"/>
          </a:p>
          <a:p>
            <a:r>
              <a:rPr lang="en-GB" dirty="0"/>
              <a:t>We don't know if this is Singlish or English!</a:t>
            </a:r>
          </a:p>
          <a:p>
            <a:endParaRPr lang="en-GB" dirty="0"/>
          </a:p>
          <a:p>
            <a:r>
              <a:rPr lang="en-GB" dirty="0"/>
              <a:t>Singlish has long been fought by the government.</a:t>
            </a:r>
          </a:p>
        </p:txBody>
      </p:sp>
      <p:sp>
        <p:nvSpPr>
          <p:cNvPr id="4" name="Slide Number Placeholder 3"/>
          <p:cNvSpPr>
            <a:spLocks noGrp="1"/>
          </p:cNvSpPr>
          <p:nvPr>
            <p:ph type="sldNum" sz="quarter" idx="5"/>
          </p:nvPr>
        </p:nvSpPr>
        <p:spPr/>
        <p:txBody>
          <a:bodyPr/>
          <a:lstStyle/>
          <a:p>
            <a:fld id="{C7C1E745-E753-4EB9-8485-6560CD204B37}" type="slidenum">
              <a:rPr lang="de-DE" smtClean="0"/>
              <a:pPr/>
              <a:t>48</a:t>
            </a:fld>
            <a:endParaRPr lang="de-DE"/>
          </a:p>
        </p:txBody>
      </p:sp>
    </p:spTree>
    <p:extLst>
      <p:ext uri="{BB962C8B-B14F-4D97-AF65-F5344CB8AC3E}">
        <p14:creationId xmlns:p14="http://schemas.microsoft.com/office/powerpoint/2010/main" val="4255392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i="1" dirty="0">
                <a:solidFill>
                  <a:schemeClr val="bg1"/>
                </a:solidFill>
              </a:rPr>
              <a:t>I am not referring to accent here. Our Singaporean accent is acceptable. We do not need to fake an American or British accent.</a:t>
            </a:r>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49</a:t>
            </a:fld>
            <a:endParaRPr lang="de-DE"/>
          </a:p>
        </p:txBody>
      </p:sp>
    </p:spTree>
    <p:extLst>
      <p:ext uri="{BB962C8B-B14F-4D97-AF65-F5344CB8AC3E}">
        <p14:creationId xmlns:p14="http://schemas.microsoft.com/office/powerpoint/2010/main" val="41115520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 look at the website</a:t>
            </a:r>
          </a:p>
        </p:txBody>
      </p:sp>
      <p:sp>
        <p:nvSpPr>
          <p:cNvPr id="4" name="Slide Number Placeholder 3"/>
          <p:cNvSpPr>
            <a:spLocks noGrp="1"/>
          </p:cNvSpPr>
          <p:nvPr>
            <p:ph type="sldNum" sz="quarter" idx="5"/>
          </p:nvPr>
        </p:nvSpPr>
        <p:spPr/>
        <p:txBody>
          <a:bodyPr/>
          <a:lstStyle/>
          <a:p>
            <a:fld id="{C7C1E745-E753-4EB9-8485-6560CD204B37}" type="slidenum">
              <a:rPr lang="de-DE" smtClean="0"/>
              <a:pPr/>
              <a:t>50</a:t>
            </a:fld>
            <a:endParaRPr lang="de-DE"/>
          </a:p>
        </p:txBody>
      </p:sp>
    </p:spTree>
    <p:extLst>
      <p:ext uri="{BB962C8B-B14F-4D97-AF65-F5344CB8AC3E}">
        <p14:creationId xmlns:p14="http://schemas.microsoft.com/office/powerpoint/2010/main" val="8606321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51</a:t>
            </a:fld>
            <a:endParaRPr lang="de-DE"/>
          </a:p>
        </p:txBody>
      </p:sp>
    </p:spTree>
    <p:extLst>
      <p:ext uri="{BB962C8B-B14F-4D97-AF65-F5344CB8AC3E}">
        <p14:creationId xmlns:p14="http://schemas.microsoft.com/office/powerpoint/2010/main" val="24635539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57</a:t>
            </a:fld>
            <a:endParaRPr lang="de-DE"/>
          </a:p>
        </p:txBody>
      </p:sp>
    </p:spTree>
    <p:extLst>
      <p:ext uri="{BB962C8B-B14F-4D97-AF65-F5344CB8AC3E}">
        <p14:creationId xmlns:p14="http://schemas.microsoft.com/office/powerpoint/2010/main" val="14684712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58</a:t>
            </a:fld>
            <a:endParaRPr lang="de-DE"/>
          </a:p>
        </p:txBody>
      </p:sp>
    </p:spTree>
    <p:extLst>
      <p:ext uri="{BB962C8B-B14F-4D97-AF65-F5344CB8AC3E}">
        <p14:creationId xmlns:p14="http://schemas.microsoft.com/office/powerpoint/2010/main" val="2376386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i="0" dirty="0">
                <a:solidFill>
                  <a:schemeClr val="bg1"/>
                </a:solidFill>
              </a:rPr>
              <a:t>so now Singlish ≠ broken</a:t>
            </a:r>
            <a:endParaRPr lang="en-US" i="0"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59</a:t>
            </a:fld>
            <a:endParaRPr lang="de-DE"/>
          </a:p>
        </p:txBody>
      </p:sp>
    </p:spTree>
    <p:extLst>
      <p:ext uri="{BB962C8B-B14F-4D97-AF65-F5344CB8AC3E}">
        <p14:creationId xmlns:p14="http://schemas.microsoft.com/office/powerpoint/2010/main" val="3770707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govt entities utilizing </a:t>
            </a:r>
            <a:r>
              <a:rPr lang="en-US" dirty="0" err="1"/>
              <a:t>singlish</a:t>
            </a:r>
            <a:r>
              <a:rPr lang="en-US" dirty="0"/>
              <a:t>. acknowledgement of identity-bearing functions.</a:t>
            </a:r>
          </a:p>
        </p:txBody>
      </p:sp>
      <p:sp>
        <p:nvSpPr>
          <p:cNvPr id="4" name="Slide Number Placeholder 3"/>
          <p:cNvSpPr>
            <a:spLocks noGrp="1"/>
          </p:cNvSpPr>
          <p:nvPr>
            <p:ph type="sldNum" sz="quarter" idx="5"/>
          </p:nvPr>
        </p:nvSpPr>
        <p:spPr/>
        <p:txBody>
          <a:bodyPr/>
          <a:lstStyle/>
          <a:p>
            <a:fld id="{C7C1E745-E753-4EB9-8485-6560CD204B37}" type="slidenum">
              <a:rPr lang="de-DE" smtClean="0"/>
              <a:pPr/>
              <a:t>60</a:t>
            </a:fld>
            <a:endParaRPr lang="de-DE"/>
          </a:p>
        </p:txBody>
      </p:sp>
    </p:spTree>
    <p:extLst>
      <p:ext uri="{BB962C8B-B14F-4D97-AF65-F5344CB8AC3E}">
        <p14:creationId xmlns:p14="http://schemas.microsoft.com/office/powerpoint/2010/main" val="1573806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61</a:t>
            </a:fld>
            <a:endParaRPr lang="de-DE"/>
          </a:p>
        </p:txBody>
      </p:sp>
    </p:spTree>
    <p:extLst>
      <p:ext uri="{BB962C8B-B14F-4D97-AF65-F5344CB8AC3E}">
        <p14:creationId xmlns:p14="http://schemas.microsoft.com/office/powerpoint/2010/main" val="649192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62</a:t>
            </a:fld>
            <a:endParaRPr lang="de-DE"/>
          </a:p>
        </p:txBody>
      </p:sp>
    </p:spTree>
    <p:extLst>
      <p:ext uri="{BB962C8B-B14F-4D97-AF65-F5344CB8AC3E}">
        <p14:creationId xmlns:p14="http://schemas.microsoft.com/office/powerpoint/2010/main" val="33602357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63</a:t>
            </a:fld>
            <a:endParaRPr lang="de-DE"/>
          </a:p>
        </p:txBody>
      </p:sp>
    </p:spTree>
    <p:extLst>
      <p:ext uri="{BB962C8B-B14F-4D97-AF65-F5344CB8AC3E}">
        <p14:creationId xmlns:p14="http://schemas.microsoft.com/office/powerpoint/2010/main" val="31892778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64</a:t>
            </a:fld>
            <a:endParaRPr lang="de-DE"/>
          </a:p>
        </p:txBody>
      </p:sp>
    </p:spTree>
    <p:extLst>
      <p:ext uri="{BB962C8B-B14F-4D97-AF65-F5344CB8AC3E}">
        <p14:creationId xmlns:p14="http://schemas.microsoft.com/office/powerpoint/2010/main" val="4341751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65</a:t>
            </a:fld>
            <a:endParaRPr lang="de-DE"/>
          </a:p>
        </p:txBody>
      </p:sp>
    </p:spTree>
    <p:extLst>
      <p:ext uri="{BB962C8B-B14F-4D97-AF65-F5344CB8AC3E}">
        <p14:creationId xmlns:p14="http://schemas.microsoft.com/office/powerpoint/2010/main" val="2418694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does that tell you about language family policies??</a:t>
            </a:r>
          </a:p>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69</a:t>
            </a:fld>
            <a:endParaRPr lang="de-DE"/>
          </a:p>
        </p:txBody>
      </p:sp>
    </p:spTree>
    <p:extLst>
      <p:ext uri="{BB962C8B-B14F-4D97-AF65-F5344CB8AC3E}">
        <p14:creationId xmlns:p14="http://schemas.microsoft.com/office/powerpoint/2010/main" val="41118344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70</a:t>
            </a:fld>
            <a:endParaRPr lang="de-DE"/>
          </a:p>
        </p:txBody>
      </p:sp>
    </p:spTree>
    <p:extLst>
      <p:ext uri="{BB962C8B-B14F-4D97-AF65-F5344CB8AC3E}">
        <p14:creationId xmlns:p14="http://schemas.microsoft.com/office/powerpoint/2010/main" val="17382023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C1E745-E753-4EB9-8485-6560CD204B37}" type="slidenum">
              <a:rPr lang="de-DE" smtClean="0"/>
              <a:pPr/>
              <a:t>71</a:t>
            </a:fld>
            <a:endParaRPr lang="de-DE"/>
          </a:p>
        </p:txBody>
      </p:sp>
    </p:spTree>
    <p:extLst>
      <p:ext uri="{BB962C8B-B14F-4D97-AF65-F5344CB8AC3E}">
        <p14:creationId xmlns:p14="http://schemas.microsoft.com/office/powerpoint/2010/main" val="2123961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the army (NS) as a breeding ground for Singlish. Officially: English. Symbolically: Malay. In practice: Singlish.</a:t>
            </a:r>
          </a:p>
          <a:p>
            <a:endParaRPr lang="en-US" dirty="0"/>
          </a:p>
          <a:p>
            <a:r>
              <a:rPr lang="en-US" dirty="0"/>
              <a:t>Film allowed in Singlish.</a:t>
            </a:r>
          </a:p>
        </p:txBody>
      </p:sp>
      <p:sp>
        <p:nvSpPr>
          <p:cNvPr id="4" name="Slide Number Placeholder 3"/>
          <p:cNvSpPr>
            <a:spLocks noGrp="1"/>
          </p:cNvSpPr>
          <p:nvPr>
            <p:ph type="sldNum" sz="quarter" idx="5"/>
          </p:nvPr>
        </p:nvSpPr>
        <p:spPr/>
        <p:txBody>
          <a:bodyPr/>
          <a:lstStyle/>
          <a:p>
            <a:fld id="{C7C1E745-E753-4EB9-8485-6560CD204B37}" type="slidenum">
              <a:rPr lang="de-DE" smtClean="0"/>
              <a:pPr/>
              <a:t>72</a:t>
            </a:fld>
            <a:endParaRPr lang="de-DE"/>
          </a:p>
        </p:txBody>
      </p:sp>
    </p:spTree>
    <p:extLst>
      <p:ext uri="{BB962C8B-B14F-4D97-AF65-F5344CB8AC3E}">
        <p14:creationId xmlns:p14="http://schemas.microsoft.com/office/powerpoint/2010/main" val="18309678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12" name="Rectangle 16"/>
          <p:cNvSpPr txBox="1">
            <a:spLocks noChangeArrowheads="1"/>
          </p:cNvSpPr>
          <p:nvPr/>
        </p:nvSpPr>
        <p:spPr bwMode="auto">
          <a:xfrm>
            <a:off x="7031603" y="692153"/>
            <a:ext cx="4303184" cy="504825"/>
          </a:xfrm>
          <a:prstGeom prst="rect">
            <a:avLst/>
          </a:prstGeom>
          <a:noFill/>
          <a:ln w="9525">
            <a:noFill/>
            <a:miter lim="800000"/>
            <a:headEnd/>
            <a:tailEnd/>
          </a:ln>
          <a:effectLst/>
        </p:spPr>
        <p:txBody>
          <a:bodyPr vert="horz" wrap="square" lIns="0" tIns="0" rIns="0" bIns="0" numCol="1" rtlCol="0" anchor="t" anchorCtr="0" compatLnSpc="1">
            <a:prstTxWarp prst="textNoShape">
              <a:avLst/>
            </a:prstTxWarp>
          </a:bodyPr>
          <a:lstStyle>
            <a:lvl1pPr>
              <a:lnSpc>
                <a:spcPts val="1200"/>
              </a:lnSpc>
              <a:defRPr sz="1200" b="1">
                <a:latin typeface="+mn-lt"/>
              </a:defRPr>
            </a:lvl1p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0" lang="de-DE" sz="1200" b="1" i="0" u="none" strike="noStrike" kern="1200" cap="none" spc="0" normalizeH="0" baseline="0" noProof="0" dirty="0">
                <a:ln>
                  <a:noFill/>
                </a:ln>
                <a:solidFill>
                  <a:schemeClr val="tx1">
                    <a:tint val="75000"/>
                  </a:schemeClr>
                </a:solidFill>
                <a:effectLst/>
                <a:uLnTx/>
                <a:uFillTx/>
                <a:latin typeface="Segoe UI Light" panose="020B0502040204020203" pitchFamily="34" charset="0"/>
                <a:ea typeface="+mn-ea"/>
                <a:cs typeface="+mn-cs"/>
              </a:rPr>
              <a:t>Dr. Max Mustermann</a:t>
            </a:r>
            <a:br>
              <a:rPr kumimoji="0" lang="de-DE" sz="1200" b="1" i="0" u="none" strike="noStrike" kern="1200" cap="none" spc="0" normalizeH="0" baseline="0" noProof="0" dirty="0">
                <a:ln>
                  <a:noFill/>
                </a:ln>
                <a:solidFill>
                  <a:schemeClr val="tx1">
                    <a:tint val="75000"/>
                  </a:schemeClr>
                </a:solidFill>
                <a:effectLst/>
                <a:uLnTx/>
                <a:uFillTx/>
                <a:latin typeface="Segoe UI Light" panose="020B0502040204020203" pitchFamily="34" charset="0"/>
                <a:ea typeface="+mn-ea"/>
                <a:cs typeface="+mn-cs"/>
              </a:rPr>
            </a:br>
            <a:r>
              <a:rPr kumimoji="0" lang="de-DE" sz="1200" b="0" i="0" u="none" strike="noStrike" kern="1200" cap="none" spc="0" normalizeH="0" baseline="0" noProof="0" dirty="0">
                <a:ln>
                  <a:noFill/>
                </a:ln>
                <a:solidFill>
                  <a:schemeClr val="tx1">
                    <a:tint val="75000"/>
                  </a:schemeClr>
                </a:solidFill>
                <a:effectLst/>
                <a:uLnTx/>
                <a:uFillTx/>
                <a:latin typeface="Segoe UI Light" panose="020B0502040204020203" pitchFamily="34" charset="0"/>
                <a:ea typeface="+mn-ea"/>
                <a:cs typeface="+mn-cs"/>
              </a:rPr>
              <a:t>Referat Kommunikation &amp; Marketing </a:t>
            </a:r>
            <a:br>
              <a:rPr kumimoji="0" lang="de-DE" sz="1200" b="0" i="0" u="none" strike="noStrike" kern="1200" cap="none" spc="0" normalizeH="0" baseline="0" noProof="0" dirty="0">
                <a:ln>
                  <a:noFill/>
                </a:ln>
                <a:solidFill>
                  <a:schemeClr val="tx1">
                    <a:tint val="75000"/>
                  </a:schemeClr>
                </a:solidFill>
                <a:effectLst/>
                <a:uLnTx/>
                <a:uFillTx/>
                <a:latin typeface="Segoe UI Light" panose="020B0502040204020203" pitchFamily="34" charset="0"/>
                <a:ea typeface="+mn-ea"/>
                <a:cs typeface="+mn-cs"/>
              </a:rPr>
            </a:br>
            <a:r>
              <a:rPr kumimoji="0" lang="de-DE" sz="1200" b="0" i="0" u="none" strike="noStrike" kern="1200" cap="none" spc="0" normalizeH="0" baseline="0" noProof="0" dirty="0">
                <a:ln>
                  <a:noFill/>
                </a:ln>
                <a:solidFill>
                  <a:schemeClr val="tx1">
                    <a:tint val="75000"/>
                  </a:schemeClr>
                </a:solidFill>
                <a:effectLst/>
                <a:uLnTx/>
                <a:uFillTx/>
                <a:latin typeface="Segoe UI Light" panose="020B0502040204020203" pitchFamily="34" charset="0"/>
                <a:ea typeface="+mn-ea"/>
                <a:cs typeface="+mn-cs"/>
              </a:rPr>
              <a:t>Verwaltung</a:t>
            </a:r>
          </a:p>
        </p:txBody>
      </p:sp>
      <p:sp>
        <p:nvSpPr>
          <p:cNvPr id="15" name="Rectangle 15"/>
          <p:cNvSpPr>
            <a:spLocks noChangeArrowheads="1"/>
          </p:cNvSpPr>
          <p:nvPr/>
        </p:nvSpPr>
        <p:spPr bwMode="auto">
          <a:xfrm>
            <a:off x="4233" y="1"/>
            <a:ext cx="12187767" cy="4572000"/>
          </a:xfrm>
          <a:prstGeom prst="rect">
            <a:avLst/>
          </a:prstGeom>
          <a:solidFill>
            <a:schemeClr val="bg1">
              <a:lumMod val="75000"/>
            </a:schemeClr>
          </a:solidFill>
          <a:ln w="9525">
            <a:noFill/>
            <a:miter lim="800000"/>
            <a:headEnd/>
            <a:tailEnd/>
          </a:ln>
          <a:effectLst/>
        </p:spPr>
        <p:txBody>
          <a:bodyPr wrap="none" lIns="0" tIns="0" rIns="0" bIns="0" anchor="ctr"/>
          <a:lstStyle/>
          <a:p>
            <a:pPr algn="ctr"/>
            <a:endParaRPr lang="en-GB" sz="1800" noProof="0" dirty="0">
              <a:latin typeface="Segoe UI Light" panose="020B0502040204020203" pitchFamily="34" charset="0"/>
            </a:endParaRPr>
          </a:p>
        </p:txBody>
      </p:sp>
      <p:sp>
        <p:nvSpPr>
          <p:cNvPr id="16" name="Rechteck 15"/>
          <p:cNvSpPr/>
          <p:nvPr/>
        </p:nvSpPr>
        <p:spPr>
          <a:xfrm>
            <a:off x="4190988" y="4572008"/>
            <a:ext cx="8001013" cy="928694"/>
          </a:xfrm>
          <a:prstGeom prst="rect">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latin typeface="Segoe UI Light" panose="020B0502040204020203" pitchFamily="34" charset="0"/>
            </a:endParaRPr>
          </a:p>
        </p:txBody>
      </p:sp>
      <p:sp>
        <p:nvSpPr>
          <p:cNvPr id="23" name="Textplatzhalter 22"/>
          <p:cNvSpPr>
            <a:spLocks noGrp="1"/>
          </p:cNvSpPr>
          <p:nvPr>
            <p:ph type="body" sz="quarter" idx="11" hasCustomPrompt="1"/>
          </p:nvPr>
        </p:nvSpPr>
        <p:spPr>
          <a:xfrm>
            <a:off x="4190400" y="1196977"/>
            <a:ext cx="8001600" cy="1423677"/>
          </a:xfrm>
          <a:prstGeom prst="rect">
            <a:avLst/>
          </a:prstGeom>
        </p:spPr>
        <p:txBody>
          <a:bodyPr lIns="0" tIns="72000" rIns="72000" bIns="72000" anchor="b">
            <a:noAutofit/>
          </a:bodyPr>
          <a:lstStyle>
            <a:lvl1pPr marL="0" indent="0">
              <a:buNone/>
              <a:defRPr sz="3200" b="0" i="0" baseline="0">
                <a:latin typeface="Frutiger Next LT W1G Medium" panose="020B0503040204020203" pitchFamily="34" charset="0"/>
                <a:ea typeface="Frutiger Next LT W1G Medium" panose="020B0503040204020203" pitchFamily="34" charset="0"/>
                <a:cs typeface="Segoe UI" panose="020B0502040204020203" pitchFamily="34" charset="0"/>
              </a:defRPr>
            </a:lvl1pPr>
          </a:lstStyle>
          <a:p>
            <a:pPr lvl="0"/>
            <a:r>
              <a:rPr lang="en-GB" noProof="0" dirty="0" err="1"/>
              <a:t>Titel</a:t>
            </a:r>
            <a:r>
              <a:rPr lang="en-GB" noProof="0" dirty="0"/>
              <a:t> des </a:t>
            </a:r>
            <a:r>
              <a:rPr lang="en-GB" noProof="0" dirty="0" err="1"/>
              <a:t>Vortrags</a:t>
            </a:r>
            <a:endParaRPr lang="en-GB" noProof="0" dirty="0"/>
          </a:p>
        </p:txBody>
      </p:sp>
      <p:sp>
        <p:nvSpPr>
          <p:cNvPr id="24" name="Textplatzhalter 22"/>
          <p:cNvSpPr>
            <a:spLocks noGrp="1"/>
          </p:cNvSpPr>
          <p:nvPr>
            <p:ph type="body" sz="quarter" idx="12" hasCustomPrompt="1"/>
          </p:nvPr>
        </p:nvSpPr>
        <p:spPr>
          <a:xfrm>
            <a:off x="4190400" y="2632922"/>
            <a:ext cx="8001600" cy="998934"/>
          </a:xfrm>
          <a:prstGeom prst="rect">
            <a:avLst/>
          </a:prstGeom>
        </p:spPr>
        <p:txBody>
          <a:bodyPr lIns="0" tIns="72000" rIns="72000" bIns="72000">
            <a:noAutofit/>
          </a:bodyPr>
          <a:lstStyle>
            <a:lvl1pPr marL="0" indent="0">
              <a:buNone/>
              <a:defRPr sz="2400" b="1" baseline="0">
                <a:solidFill>
                  <a:schemeClr val="bg1"/>
                </a:solidFill>
                <a:latin typeface="Frutiger Next LT W1G" panose="020B0503040204020203" pitchFamily="34" charset="0"/>
              </a:defRPr>
            </a:lvl1pPr>
          </a:lstStyle>
          <a:p>
            <a:pPr lvl="0"/>
            <a:r>
              <a:rPr lang="en-GB" noProof="0" dirty="0" err="1"/>
              <a:t>Untertitel</a:t>
            </a:r>
            <a:endParaRPr lang="en-GB" noProof="0" dirty="0"/>
          </a:p>
        </p:txBody>
      </p:sp>
      <p:sp>
        <p:nvSpPr>
          <p:cNvPr id="11" name="Textfeld 10"/>
          <p:cNvSpPr txBox="1"/>
          <p:nvPr/>
        </p:nvSpPr>
        <p:spPr>
          <a:xfrm>
            <a:off x="4190400" y="3631864"/>
            <a:ext cx="8001600" cy="868681"/>
          </a:xfrm>
          <a:prstGeom prst="rect">
            <a:avLst/>
          </a:prstGeom>
          <a:noFill/>
        </p:spPr>
        <p:txBody>
          <a:bodyPr wrap="square" lIns="0" tIns="72000" rIns="72000" bIns="72000">
            <a:spAutoFit/>
          </a:bodyPr>
          <a:lstStyle/>
          <a:p>
            <a:pPr fontAlgn="auto">
              <a:spcBef>
                <a:spcPts val="0"/>
              </a:spcBef>
              <a:spcAft>
                <a:spcPts val="600"/>
              </a:spcAft>
              <a:defRPr/>
            </a:pPr>
            <a:r>
              <a:rPr lang="en-GB" sz="1400" baseline="0" noProof="0" dirty="0">
                <a:latin typeface="Frutiger Next LT W1G" panose="020B0503040204020203" pitchFamily="34" charset="0"/>
              </a:rPr>
              <a:t>Jakob Leimgruber</a:t>
            </a:r>
            <a:br>
              <a:rPr lang="en-GB" sz="1400" noProof="0" dirty="0">
                <a:latin typeface="Frutiger Next LT W1G" panose="020B0503040204020203" pitchFamily="34" charset="0"/>
              </a:rPr>
            </a:br>
            <a:r>
              <a:rPr lang="en-GB" sz="1400" noProof="0" dirty="0">
                <a:latin typeface="Frutiger Next LT W1G" panose="020B0503040204020203" pitchFamily="34" charset="0"/>
              </a:rPr>
              <a:t>Chair of English Linguistics</a:t>
            </a:r>
          </a:p>
          <a:p>
            <a:pPr fontAlgn="auto">
              <a:spcBef>
                <a:spcPts val="0"/>
              </a:spcBef>
              <a:spcAft>
                <a:spcPts val="300"/>
              </a:spcAft>
              <a:defRPr/>
            </a:pPr>
            <a:r>
              <a:rPr lang="en-GB" sz="1400" b="1" i="0" cap="small" baseline="0" noProof="0" dirty="0">
                <a:latin typeface="Frutiger Next LT W1G Medium" panose="020B0503040204020203" pitchFamily="34" charset="0"/>
              </a:rPr>
              <a:t>faculty of languages, literatures and cultures</a:t>
            </a:r>
          </a:p>
        </p:txBody>
      </p:sp>
      <p:sp>
        <p:nvSpPr>
          <p:cNvPr id="3" name="Textplatzhalter 2"/>
          <p:cNvSpPr>
            <a:spLocks noGrp="1"/>
          </p:cNvSpPr>
          <p:nvPr>
            <p:ph type="body" sz="quarter" idx="13" hasCustomPrompt="1"/>
          </p:nvPr>
        </p:nvSpPr>
        <p:spPr>
          <a:xfrm>
            <a:off x="4191000" y="5500702"/>
            <a:ext cx="8001000" cy="855648"/>
          </a:xfrm>
          <a:prstGeom prst="rect">
            <a:avLst/>
          </a:prstGeom>
        </p:spPr>
        <p:txBody>
          <a:bodyPr lIns="0" tIns="72000" rIns="72000" bIns="72000" anchor="ctr" anchorCtr="0"/>
          <a:lstStyle>
            <a:lvl1pPr marL="0" indent="0">
              <a:lnSpc>
                <a:spcPct val="100000"/>
              </a:lnSpc>
              <a:spcBef>
                <a:spcPts val="0"/>
              </a:spcBef>
              <a:buNone/>
              <a:defRPr sz="1600">
                <a:latin typeface="Frutiger Next LT W1G" panose="020B0503040204020203" pitchFamily="34" charset="0"/>
              </a:defRPr>
            </a:lvl1pPr>
            <a:lvl5pPr marL="1828800" indent="0">
              <a:buNone/>
              <a:defRPr/>
            </a:lvl5pPr>
          </a:lstStyle>
          <a:p>
            <a:pPr lvl="0"/>
            <a:r>
              <a:rPr lang="en-GB" noProof="0" dirty="0"/>
              <a:t>Veranstaltung</a:t>
            </a:r>
          </a:p>
          <a:p>
            <a:pPr lvl="0"/>
            <a:r>
              <a:rPr lang="en-GB" noProof="0" dirty="0"/>
              <a:t>Week</a:t>
            </a:r>
          </a:p>
          <a:p>
            <a:pPr lvl="0"/>
            <a:r>
              <a:rPr lang="en-GB" noProof="0" dirty="0"/>
              <a:t>Date</a:t>
            </a:r>
          </a:p>
        </p:txBody>
      </p:sp>
      <p:sp>
        <p:nvSpPr>
          <p:cNvPr id="21" name="Rechteck 20"/>
          <p:cNvSpPr/>
          <p:nvPr userDrawn="1"/>
        </p:nvSpPr>
        <p:spPr>
          <a:xfrm>
            <a:off x="4190988" y="4572008"/>
            <a:ext cx="8001013" cy="928694"/>
          </a:xfrm>
          <a:prstGeom prst="rect">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latin typeface="Segoe UI Light" panose="020B0502040204020203" pitchFamily="34" charset="0"/>
            </a:endParaRPr>
          </a:p>
        </p:txBody>
      </p:sp>
      <p:pic>
        <p:nvPicPr>
          <p:cNvPr id="17" name="Grafik 16">
            <a:extLst>
              <a:ext uri="{FF2B5EF4-FFF2-40B4-BE49-F238E27FC236}">
                <a16:creationId xmlns:a16="http://schemas.microsoft.com/office/drawing/2014/main" id="{0C73798D-02E0-46C7-9A78-E7E512CE3D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352" y="4780701"/>
            <a:ext cx="3456384" cy="1580225"/>
          </a:xfrm>
          <a:prstGeom prst="rect">
            <a:avLst/>
          </a:prstGeom>
        </p:spPr>
      </p:pic>
    </p:spTree>
    <p:extLst>
      <p:ext uri="{BB962C8B-B14F-4D97-AF65-F5344CB8AC3E}">
        <p14:creationId xmlns:p14="http://schemas.microsoft.com/office/powerpoint/2010/main" val="1255231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tandardfolie_Bulle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indent="-630000">
              <a:defRPr/>
            </a:lvl1pPr>
          </a:lstStyle>
          <a:p>
            <a:r>
              <a:rPr lang="en-GB" noProof="0"/>
              <a:t>Click to edit Master title style</a:t>
            </a:r>
            <a:endParaRPr lang="en-GB" noProof="0" dirty="0"/>
          </a:p>
        </p:txBody>
      </p:sp>
      <p:sp>
        <p:nvSpPr>
          <p:cNvPr id="3" name="Fußzeilenplatzhalter 2"/>
          <p:cNvSpPr>
            <a:spLocks noGrp="1"/>
          </p:cNvSpPr>
          <p:nvPr>
            <p:ph type="ftr" sz="quarter" idx="10"/>
          </p:nvPr>
        </p:nvSpPr>
        <p:spPr/>
        <p:txBody>
          <a:bodyPr/>
          <a:lstStyle>
            <a:lvl1pPr algn="l">
              <a:defRPr sz="1050"/>
            </a:lvl1pPr>
          </a:lstStyle>
          <a:p>
            <a:r>
              <a:rPr lang="en-GB"/>
              <a:t>Introduction to phonetics and phonology · SS 2022/23</a:t>
            </a:r>
            <a:endParaRPr lang="en-GB" dirty="0"/>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dirty="0"/>
          </a:p>
        </p:txBody>
      </p:sp>
      <p:sp>
        <p:nvSpPr>
          <p:cNvPr id="6" name="Inhaltsplatzhalter 5"/>
          <p:cNvSpPr>
            <a:spLocks noGrp="1"/>
          </p:cNvSpPr>
          <p:nvPr>
            <p:ph sz="quarter" idx="12"/>
          </p:nvPr>
        </p:nvSpPr>
        <p:spPr>
          <a:xfrm>
            <a:off x="540000" y="1440000"/>
            <a:ext cx="11472333" cy="4968000"/>
          </a:xfrm>
        </p:spPr>
        <p:txBody>
          <a:bodyPr/>
          <a:lstStyle>
            <a:lvl1pPr>
              <a:spcBef>
                <a:spcPts val="300"/>
              </a:spcBef>
              <a:defRPr/>
            </a:lvl1pPr>
            <a:lvl2pPr>
              <a:spcBef>
                <a:spcPts val="300"/>
              </a:spcBef>
              <a:defRPr/>
            </a:lvl2pPr>
            <a:lvl3pPr>
              <a:spcBef>
                <a:spcPts val="300"/>
              </a:spcBef>
              <a:defRPr/>
            </a:lvl3pPr>
            <a:lvl4pPr>
              <a:spcBef>
                <a:spcPts val="300"/>
              </a:spcBef>
              <a:tabLst>
                <a:tab pos="4212000" algn="ctr"/>
                <a:tab pos="8424000" algn="r"/>
              </a:tabLst>
              <a:defRPr/>
            </a:lvl4pPr>
            <a:lvl5pPr>
              <a:spcBef>
                <a:spcPts val="300"/>
              </a:spcBef>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588402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tandardfolie_nummerier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endParaRPr lang="en-GB" noProof="0" dirty="0"/>
          </a:p>
        </p:txBody>
      </p:sp>
      <p:sp>
        <p:nvSpPr>
          <p:cNvPr id="3" name="Fußzeilenplatzhalter 2"/>
          <p:cNvSpPr>
            <a:spLocks noGrp="1"/>
          </p:cNvSpPr>
          <p:nvPr>
            <p:ph type="ftr" sz="quarter" idx="10"/>
          </p:nvPr>
        </p:nvSpPr>
        <p:spPr/>
        <p:txBody>
          <a:bodyPr/>
          <a:lstStyle/>
          <a:p>
            <a:r>
              <a:rPr lang="en-GB"/>
              <a:t>Introduction to phonetics and phonology · SS 2022/23</a:t>
            </a:r>
            <a:endParaRPr lang="en-GB" dirty="0"/>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dirty="0"/>
          </a:p>
        </p:txBody>
      </p:sp>
      <p:sp>
        <p:nvSpPr>
          <p:cNvPr id="6" name="Inhaltsplatzhalter 5"/>
          <p:cNvSpPr>
            <a:spLocks noGrp="1"/>
          </p:cNvSpPr>
          <p:nvPr>
            <p:ph sz="quarter" idx="12"/>
          </p:nvPr>
        </p:nvSpPr>
        <p:spPr>
          <a:xfrm>
            <a:off x="540000" y="1440000"/>
            <a:ext cx="11472333" cy="4968000"/>
          </a:xfrm>
        </p:spPr>
        <p:txBody>
          <a:bodyPr/>
          <a:lstStyle>
            <a:lvl1pPr marL="270000" indent="-270000">
              <a:spcBef>
                <a:spcPts val="300"/>
              </a:spcBef>
              <a:buFont typeface="+mj-lt"/>
              <a:buAutoNum type="arabicPeriod"/>
              <a:tabLst>
                <a:tab pos="270000" algn="l"/>
                <a:tab pos="4212000" algn="ctr"/>
                <a:tab pos="8604000" algn="r"/>
              </a:tabLst>
              <a:defRPr/>
            </a:lvl1pPr>
            <a:lvl2pPr marL="450000" indent="-270000">
              <a:spcBef>
                <a:spcPts val="300"/>
              </a:spcBef>
              <a:buFont typeface="+mj-lt"/>
              <a:buAutoNum type="arabicPeriod"/>
              <a:tabLst>
                <a:tab pos="450000" algn="l"/>
                <a:tab pos="4212000" algn="ctr"/>
                <a:tab pos="8604000" algn="r"/>
              </a:tabLst>
              <a:defRPr/>
            </a:lvl2pPr>
            <a:lvl3pPr marL="630000" indent="-270000">
              <a:spcBef>
                <a:spcPts val="300"/>
              </a:spcBef>
              <a:buFont typeface="+mj-lt"/>
              <a:buAutoNum type="arabicPeriod"/>
              <a:tabLst>
                <a:tab pos="630000" algn="ctr"/>
                <a:tab pos="4212000" algn="ctr"/>
                <a:tab pos="8604000" algn="r"/>
              </a:tabLst>
              <a:defRPr/>
            </a:lvl3pPr>
            <a:lvl4pPr indent="-270000">
              <a:spcBef>
                <a:spcPts val="300"/>
              </a:spcBef>
              <a:tabLst>
                <a:tab pos="4212000" algn="ctr"/>
                <a:tab pos="8424000" algn="r"/>
              </a:tabLst>
              <a:defRPr/>
            </a:lvl4pPr>
            <a:lvl5pPr indent="-270000">
              <a:spcBef>
                <a:spcPts val="300"/>
              </a:spcBef>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Tree>
    <p:extLst>
      <p:ext uri="{BB962C8B-B14F-4D97-AF65-F5344CB8AC3E}">
        <p14:creationId xmlns:p14="http://schemas.microsoft.com/office/powerpoint/2010/main" val="3453053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Zwei Inhalte_mit_Bulle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endParaRPr lang="en-GB" noProof="0" dirty="0"/>
          </a:p>
        </p:txBody>
      </p:sp>
      <p:sp>
        <p:nvSpPr>
          <p:cNvPr id="3" name="Fußzeilenplatzhalter 2"/>
          <p:cNvSpPr>
            <a:spLocks noGrp="1"/>
          </p:cNvSpPr>
          <p:nvPr>
            <p:ph type="ftr" sz="quarter" idx="10"/>
          </p:nvPr>
        </p:nvSpPr>
        <p:spPr/>
        <p:txBody>
          <a:bodyPr/>
          <a:lstStyle/>
          <a:p>
            <a:r>
              <a:rPr lang="en-GB"/>
              <a:t>Introduction to phonetics and phonology · SS 2022/23</a:t>
            </a:r>
            <a:endParaRPr lang="en-GB" dirty="0"/>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dirty="0"/>
          </a:p>
        </p:txBody>
      </p:sp>
      <p:sp>
        <p:nvSpPr>
          <p:cNvPr id="6" name="Inhaltsplatzhalter 5"/>
          <p:cNvSpPr>
            <a:spLocks noGrp="1"/>
          </p:cNvSpPr>
          <p:nvPr>
            <p:ph sz="quarter" idx="12" hasCustomPrompt="1"/>
          </p:nvPr>
        </p:nvSpPr>
        <p:spPr>
          <a:xfrm>
            <a:off x="540000" y="1512000"/>
            <a:ext cx="5616000" cy="4860000"/>
          </a:xfrm>
        </p:spPr>
        <p:txBody>
          <a:bodyPr lIns="0">
            <a:normAutofit/>
          </a:bodyPr>
          <a:lstStyle>
            <a:lvl1pPr marL="177800" indent="-177800">
              <a:tabLst>
                <a:tab pos="177800" algn="l"/>
                <a:tab pos="4211638" algn="ctr"/>
                <a:tab pos="8602663" algn="r"/>
              </a:tabLst>
              <a:defRPr sz="2000"/>
            </a:lvl1pPr>
            <a:lvl2pPr>
              <a:defRPr sz="1600"/>
            </a:lvl2pPr>
            <a:lvl3pPr marL="541338" indent="-185738">
              <a:buFont typeface="Arial" panose="020B0604020202020204" pitchFamily="34" charset="0"/>
              <a:buChar char="•"/>
              <a:defRPr sz="1600"/>
            </a:lvl3pPr>
            <a:lvl4pPr marL="0" indent="0">
              <a:defRPr sz="18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hasCustomPrompt="1"/>
          </p:nvPr>
        </p:nvSpPr>
        <p:spPr>
          <a:xfrm>
            <a:off x="6216000" y="1512000"/>
            <a:ext cx="5616000" cy="4860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18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Tree>
    <p:extLst>
      <p:ext uri="{BB962C8B-B14F-4D97-AF65-F5344CB8AC3E}">
        <p14:creationId xmlns:p14="http://schemas.microsoft.com/office/powerpoint/2010/main" val="153329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Zwei Inhalte_mit_Zahl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a:t>Introduction to phonetics and phonology · SS 2022/23</a:t>
            </a:r>
            <a:endParaRPr lang="en-GB" dirty="0"/>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8" name="Inhaltsplatzhalter 5"/>
          <p:cNvSpPr>
            <a:spLocks noGrp="1"/>
          </p:cNvSpPr>
          <p:nvPr>
            <p:ph sz="quarter" idx="12"/>
          </p:nvPr>
        </p:nvSpPr>
        <p:spPr>
          <a:xfrm>
            <a:off x="540000" y="1440000"/>
            <a:ext cx="5616000" cy="4860000"/>
          </a:xfrm>
        </p:spPr>
        <p:txBody>
          <a:bodyPr/>
          <a:lstStyle>
            <a:lvl1pPr marL="270000" indent="-270000">
              <a:spcBef>
                <a:spcPts val="300"/>
              </a:spcBef>
              <a:buFont typeface="+mj-lt"/>
              <a:buAutoNum type="arabicPeriod"/>
              <a:tabLst>
                <a:tab pos="270000" algn="l"/>
                <a:tab pos="4212000" algn="ctr"/>
                <a:tab pos="8604000" algn="r"/>
              </a:tabLst>
              <a:defRPr sz="2000"/>
            </a:lvl1pPr>
            <a:lvl2pPr marL="449263" indent="-179388">
              <a:spcBef>
                <a:spcPts val="300"/>
              </a:spcBef>
              <a:buFont typeface="+mj-lt"/>
              <a:buAutoNum type="arabicPeriod"/>
              <a:tabLst>
                <a:tab pos="450000" algn="l"/>
                <a:tab pos="4212000" algn="ctr"/>
                <a:tab pos="8604000" algn="r"/>
              </a:tabLst>
              <a:defRPr sz="1600"/>
            </a:lvl2pPr>
            <a:lvl3pPr marL="628650" indent="-184150">
              <a:spcBef>
                <a:spcPts val="300"/>
              </a:spcBef>
              <a:buFont typeface="+mj-lt"/>
              <a:buAutoNum type="arabicPeriod"/>
              <a:tabLst>
                <a:tab pos="630000" algn="ctr"/>
                <a:tab pos="4212000" algn="ctr"/>
                <a:tab pos="8604000" algn="r"/>
              </a:tabLst>
              <a:defRPr/>
            </a:lvl3pPr>
            <a:lvl4pPr marL="0" indent="0">
              <a:spcBef>
                <a:spcPts val="300"/>
              </a:spcBef>
              <a:tabLst>
                <a:tab pos="4212000" algn="ctr"/>
                <a:tab pos="8424000" algn="r"/>
              </a:tabLst>
              <a:defRPr sz="2000"/>
            </a:lvl4pPr>
            <a:lvl5pPr marL="0" indent="0">
              <a:spcBef>
                <a:spcPts val="300"/>
              </a:spcBef>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
        <p:nvSpPr>
          <p:cNvPr id="9" name="Inhaltsplatzhalter 5"/>
          <p:cNvSpPr>
            <a:spLocks noGrp="1"/>
          </p:cNvSpPr>
          <p:nvPr>
            <p:ph sz="quarter" idx="13"/>
          </p:nvPr>
        </p:nvSpPr>
        <p:spPr>
          <a:xfrm>
            <a:off x="6216000" y="1440000"/>
            <a:ext cx="5616000" cy="4860000"/>
          </a:xfrm>
        </p:spPr>
        <p:txBody>
          <a:bodyPr/>
          <a:lstStyle>
            <a:lvl1pPr marL="270000" indent="-270000">
              <a:spcBef>
                <a:spcPts val="300"/>
              </a:spcBef>
              <a:buFont typeface="+mj-lt"/>
              <a:buAutoNum type="arabicPeriod"/>
              <a:tabLst>
                <a:tab pos="270000" algn="l"/>
                <a:tab pos="4212000" algn="ctr"/>
                <a:tab pos="8604000" algn="r"/>
              </a:tabLst>
              <a:defRPr sz="2000"/>
            </a:lvl1pPr>
            <a:lvl2pPr marL="449263" indent="-179388">
              <a:spcBef>
                <a:spcPts val="300"/>
              </a:spcBef>
              <a:buFont typeface="+mj-lt"/>
              <a:buAutoNum type="arabicPeriod"/>
              <a:tabLst>
                <a:tab pos="450000" algn="l"/>
                <a:tab pos="4212000" algn="ctr"/>
                <a:tab pos="8604000" algn="r"/>
              </a:tabLst>
              <a:defRPr sz="1600"/>
            </a:lvl2pPr>
            <a:lvl3pPr marL="628650" indent="-184150">
              <a:spcBef>
                <a:spcPts val="300"/>
              </a:spcBef>
              <a:buFont typeface="+mj-lt"/>
              <a:buAutoNum type="arabicPeriod"/>
              <a:tabLst>
                <a:tab pos="630000" algn="ctr"/>
                <a:tab pos="4212000" algn="ctr"/>
                <a:tab pos="8604000" algn="r"/>
              </a:tabLst>
              <a:defRPr/>
            </a:lvl3pPr>
            <a:lvl4pPr marL="0" indent="0">
              <a:spcBef>
                <a:spcPts val="300"/>
              </a:spcBef>
              <a:tabLst>
                <a:tab pos="4212000" algn="ctr"/>
                <a:tab pos="8424000" algn="r"/>
              </a:tabLst>
              <a:defRPr sz="2000"/>
            </a:lvl4pPr>
            <a:lvl5pPr marL="0" indent="0">
              <a:spcBef>
                <a:spcPts val="300"/>
              </a:spcBef>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Tree>
    <p:extLst>
      <p:ext uri="{BB962C8B-B14F-4D97-AF65-F5344CB8AC3E}">
        <p14:creationId xmlns:p14="http://schemas.microsoft.com/office/powerpoint/2010/main" val="339881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Zwei Inhalte mit Überschriften_Bulle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endParaRPr lang="en-GB" noProof="0" dirty="0"/>
          </a:p>
        </p:txBody>
      </p:sp>
      <p:sp>
        <p:nvSpPr>
          <p:cNvPr id="3" name="Fußzeilenplatzhalter 2"/>
          <p:cNvSpPr>
            <a:spLocks noGrp="1"/>
          </p:cNvSpPr>
          <p:nvPr>
            <p:ph type="ftr" sz="quarter" idx="10"/>
          </p:nvPr>
        </p:nvSpPr>
        <p:spPr/>
        <p:txBody>
          <a:bodyPr/>
          <a:lstStyle/>
          <a:p>
            <a:r>
              <a:rPr lang="en-GB" noProof="0"/>
              <a:t>Introduction to phonetics and phonology · SS 2022/23</a:t>
            </a:r>
            <a:endParaRPr lang="en-GB" noProof="0" dirty="0"/>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980000"/>
            <a:ext cx="5616000" cy="4428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hasCustomPrompt="1"/>
          </p:nvPr>
        </p:nvSpPr>
        <p:spPr>
          <a:xfrm>
            <a:off x="6216000" y="1980000"/>
            <a:ext cx="5616000" cy="4428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Textplatzhalter 7"/>
          <p:cNvSpPr>
            <a:spLocks noGrp="1"/>
          </p:cNvSpPr>
          <p:nvPr>
            <p:ph type="body" sz="quarter" idx="14"/>
          </p:nvPr>
        </p:nvSpPr>
        <p:spPr>
          <a:xfrm>
            <a:off x="540000" y="1440000"/>
            <a:ext cx="5616000" cy="540000"/>
          </a:xfrm>
        </p:spPr>
        <p:txBody>
          <a:bodyPr lIns="0">
            <a:noAutofit/>
          </a:bodyPr>
          <a:lstStyle>
            <a:lvl1pPr marL="0" indent="-270000">
              <a:buNone/>
              <a:defRPr sz="2000" b="1"/>
            </a:lvl1pPr>
          </a:lstStyle>
          <a:p>
            <a:pPr lvl="0"/>
            <a:r>
              <a:rPr lang="en-GB" noProof="0"/>
              <a:t>Click to edit Master text styles</a:t>
            </a:r>
          </a:p>
        </p:txBody>
      </p:sp>
      <p:sp>
        <p:nvSpPr>
          <p:cNvPr id="9" name="Textplatzhalter 7"/>
          <p:cNvSpPr>
            <a:spLocks noGrp="1"/>
          </p:cNvSpPr>
          <p:nvPr>
            <p:ph type="body" sz="quarter" idx="15"/>
          </p:nvPr>
        </p:nvSpPr>
        <p:spPr>
          <a:xfrm>
            <a:off x="6216000" y="1440000"/>
            <a:ext cx="5616000" cy="540000"/>
          </a:xfrm>
        </p:spPr>
        <p:txBody>
          <a:bodyPr>
            <a:noAutofit/>
          </a:bodyPr>
          <a:lstStyle>
            <a:lvl1pPr marL="0" indent="-270000">
              <a:buNone/>
              <a:defRPr sz="2000" b="1"/>
            </a:lvl1pPr>
          </a:lstStyle>
          <a:p>
            <a:pPr lvl="0"/>
            <a:r>
              <a:rPr lang="en-GB" noProof="0"/>
              <a:t>Click to edit Master text styles</a:t>
            </a:r>
          </a:p>
        </p:txBody>
      </p:sp>
    </p:spTree>
    <p:extLst>
      <p:ext uri="{BB962C8B-B14F-4D97-AF65-F5344CB8AC3E}">
        <p14:creationId xmlns:p14="http://schemas.microsoft.com/office/powerpoint/2010/main" val="243134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Zwei Inhalte mit Überschriften_Zahl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8" name="Textplatzhalter 7"/>
          <p:cNvSpPr>
            <a:spLocks noGrp="1"/>
          </p:cNvSpPr>
          <p:nvPr>
            <p:ph type="body" sz="quarter" idx="14"/>
          </p:nvPr>
        </p:nvSpPr>
        <p:spPr>
          <a:xfrm>
            <a:off x="540000" y="1440000"/>
            <a:ext cx="5616000" cy="540000"/>
          </a:xfrm>
        </p:spPr>
        <p:txBody>
          <a:bodyPr>
            <a:noAutofit/>
          </a:bodyPr>
          <a:lstStyle>
            <a:lvl1pPr marL="0" indent="-270000">
              <a:buNone/>
              <a:defRPr sz="2000" b="1"/>
            </a:lvl1pPr>
          </a:lstStyle>
          <a:p>
            <a:pPr lvl="0"/>
            <a:r>
              <a:rPr lang="en-GB" noProof="0"/>
              <a:t>Click to edit Master text styles</a:t>
            </a:r>
          </a:p>
        </p:txBody>
      </p:sp>
      <p:sp>
        <p:nvSpPr>
          <p:cNvPr id="9" name="Textplatzhalter 7"/>
          <p:cNvSpPr>
            <a:spLocks noGrp="1"/>
          </p:cNvSpPr>
          <p:nvPr>
            <p:ph type="body" sz="quarter" idx="15"/>
          </p:nvPr>
        </p:nvSpPr>
        <p:spPr>
          <a:xfrm>
            <a:off x="6216000" y="1440000"/>
            <a:ext cx="5616000" cy="540000"/>
          </a:xfrm>
        </p:spPr>
        <p:txBody>
          <a:bodyPr>
            <a:noAutofit/>
          </a:bodyPr>
          <a:lstStyle>
            <a:lvl1pPr marL="0" indent="-270000">
              <a:buNone/>
              <a:defRPr sz="2000" b="1"/>
            </a:lvl1pPr>
          </a:lstStyle>
          <a:p>
            <a:pPr lvl="0"/>
            <a:r>
              <a:rPr lang="en-GB" noProof="0"/>
              <a:t>Click to edit Master text styles</a:t>
            </a:r>
          </a:p>
        </p:txBody>
      </p:sp>
      <p:sp>
        <p:nvSpPr>
          <p:cNvPr id="10" name="Inhaltsplatzhalter 5"/>
          <p:cNvSpPr>
            <a:spLocks noGrp="1"/>
          </p:cNvSpPr>
          <p:nvPr>
            <p:ph sz="quarter" idx="12"/>
          </p:nvPr>
        </p:nvSpPr>
        <p:spPr>
          <a:xfrm>
            <a:off x="540000" y="1980000"/>
            <a:ext cx="5616000" cy="4428000"/>
          </a:xfrm>
        </p:spPr>
        <p:txBody>
          <a:bodyPr/>
          <a:lstStyle>
            <a:lvl1pPr marL="270000" indent="-270000">
              <a:spcBef>
                <a:spcPts val="300"/>
              </a:spcBef>
              <a:buFont typeface="+mj-lt"/>
              <a:buAutoNum type="arabicPeriod"/>
              <a:tabLst>
                <a:tab pos="270000" algn="l"/>
                <a:tab pos="4212000" algn="ctr"/>
                <a:tab pos="8604000" algn="r"/>
              </a:tabLst>
              <a:defRPr sz="2000"/>
            </a:lvl1pPr>
            <a:lvl2pPr marL="449263" indent="-182563">
              <a:spcBef>
                <a:spcPts val="300"/>
              </a:spcBef>
              <a:buFont typeface="+mj-lt"/>
              <a:buAutoNum type="arabicPeriod"/>
              <a:tabLst>
                <a:tab pos="449263" algn="l"/>
                <a:tab pos="4216400" algn="ctr"/>
                <a:tab pos="8602663" algn="r"/>
              </a:tabLst>
              <a:defRPr sz="1600"/>
            </a:lvl2pPr>
            <a:lvl3pPr marL="630238" indent="-185738">
              <a:spcBef>
                <a:spcPts val="300"/>
              </a:spcBef>
              <a:buFont typeface="+mj-lt"/>
              <a:buAutoNum type="arabicPeriod"/>
              <a:tabLst>
                <a:tab pos="630238" algn="l"/>
                <a:tab pos="4211638" algn="ctr"/>
                <a:tab pos="8602663" algn="r"/>
              </a:tabLst>
              <a:defRPr sz="1600"/>
            </a:lvl3pPr>
            <a:lvl4pPr marL="0" indent="0">
              <a:spcBef>
                <a:spcPts val="300"/>
              </a:spcBef>
              <a:tabLst>
                <a:tab pos="4212000" algn="ctr"/>
                <a:tab pos="8424000" algn="r"/>
              </a:tabLst>
              <a:defRPr sz="2000"/>
            </a:lvl4pPr>
            <a:lvl5pPr marL="0" indent="0">
              <a:spcBef>
                <a:spcPts val="300"/>
              </a:spcBef>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
        <p:nvSpPr>
          <p:cNvPr id="11" name="Inhaltsplatzhalter 5"/>
          <p:cNvSpPr>
            <a:spLocks noGrp="1"/>
          </p:cNvSpPr>
          <p:nvPr>
            <p:ph sz="quarter" idx="13"/>
          </p:nvPr>
        </p:nvSpPr>
        <p:spPr>
          <a:xfrm>
            <a:off x="6216000" y="1980000"/>
            <a:ext cx="5616000" cy="4428000"/>
          </a:xfrm>
        </p:spPr>
        <p:txBody>
          <a:bodyPr/>
          <a:lstStyle>
            <a:lvl1pPr marL="270000" indent="-270000">
              <a:spcBef>
                <a:spcPts val="600"/>
              </a:spcBef>
              <a:buFont typeface="+mj-lt"/>
              <a:buAutoNum type="arabicPeriod"/>
              <a:tabLst>
                <a:tab pos="270000" algn="l"/>
                <a:tab pos="4212000" algn="ctr"/>
                <a:tab pos="8604000" algn="r"/>
              </a:tabLst>
              <a:defRPr sz="2000"/>
            </a:lvl1pPr>
            <a:lvl2pPr marL="449263" indent="-182563">
              <a:buFont typeface="+mj-lt"/>
              <a:buAutoNum type="arabicPeriod"/>
              <a:tabLst>
                <a:tab pos="450000" algn="l"/>
                <a:tab pos="4212000" algn="ctr"/>
                <a:tab pos="8604000" algn="r"/>
              </a:tabLst>
              <a:defRPr sz="1600"/>
            </a:lvl2pPr>
            <a:lvl3pPr marL="630238" indent="-185738">
              <a:buFont typeface="+mj-lt"/>
              <a:buAutoNum type="arabicPeriod"/>
              <a:tabLst>
                <a:tab pos="630238" algn="l"/>
                <a:tab pos="4211638" algn="ctr"/>
                <a:tab pos="8602663" algn="r"/>
              </a:tabLst>
              <a:defRPr sz="1600"/>
            </a:lvl3pPr>
            <a:lvl4pPr marL="0" indent="0">
              <a:tabLst>
                <a:tab pos="4212000" algn="ctr"/>
                <a:tab pos="8424000" algn="r"/>
              </a:tabLst>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Tree>
    <p:extLst>
      <p:ext uri="{BB962C8B-B14F-4D97-AF65-F5344CB8AC3E}">
        <p14:creationId xmlns:p14="http://schemas.microsoft.com/office/powerpoint/2010/main" val="1880641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Zwei Inhalte versetz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440000"/>
            <a:ext cx="3696000" cy="4968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hasCustomPrompt="1"/>
          </p:nvPr>
        </p:nvSpPr>
        <p:spPr>
          <a:xfrm>
            <a:off x="4344000" y="1440000"/>
            <a:ext cx="7488000" cy="4968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Tree>
    <p:extLst>
      <p:ext uri="{BB962C8B-B14F-4D97-AF65-F5344CB8AC3E}">
        <p14:creationId xmlns:p14="http://schemas.microsoft.com/office/powerpoint/2010/main" val="514328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Zwei Inhalte versetz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440000"/>
            <a:ext cx="7488000" cy="4968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p:nvPr>
        </p:nvSpPr>
        <p:spPr>
          <a:xfrm>
            <a:off x="8136000" y="1440000"/>
            <a:ext cx="3696000" cy="4968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Tree>
    <p:extLst>
      <p:ext uri="{BB962C8B-B14F-4D97-AF65-F5344CB8AC3E}">
        <p14:creationId xmlns:p14="http://schemas.microsoft.com/office/powerpoint/2010/main" val="4236700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Zwei Inhalte untereinan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440000"/>
            <a:ext cx="11472333" cy="2394000"/>
          </a:xfrm>
        </p:spPr>
        <p:txBody>
          <a:bodyPr/>
          <a:lstStyle>
            <a:lvl1pPr>
              <a:defRPr sz="2000"/>
            </a:lvl1pPr>
            <a:lvl2pPr>
              <a:defRPr sz="1600"/>
            </a:lvl2pPr>
            <a:lvl3pPr marL="541338" indent="-185738">
              <a:buFont typeface="Arial" panose="020B0604020202020204" pitchFamily="34" charset="0"/>
              <a:buChar char="•"/>
              <a:defRPr/>
            </a:lvl3pPr>
            <a:lvl4pPr marL="0" indent="0">
              <a:tabLst>
                <a:tab pos="4212000" algn="ctr"/>
                <a:tab pos="8424000" algn="r"/>
              </a:tabLst>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hasCustomPrompt="1"/>
          </p:nvPr>
        </p:nvSpPr>
        <p:spPr>
          <a:xfrm>
            <a:off x="540000" y="4014000"/>
            <a:ext cx="11472333" cy="2394000"/>
          </a:xfrm>
        </p:spPr>
        <p:txBody>
          <a:bodyPr/>
          <a:lstStyle>
            <a:lvl1pPr>
              <a:defRPr sz="2000"/>
            </a:lvl1pPr>
            <a:lvl2pPr>
              <a:defRPr sz="1600"/>
            </a:lvl2pPr>
            <a:lvl3pPr marL="541338" indent="-185738">
              <a:buFont typeface="Arial" panose="020B0604020202020204" pitchFamily="34" charset="0"/>
              <a:buChar char="•"/>
              <a:defRPr/>
            </a:lvl3pPr>
            <a:lvl4pPr marL="0" indent="0">
              <a:tabLst>
                <a:tab pos="4212000" algn="ctr"/>
                <a:tab pos="8424000" algn="r"/>
              </a:tabLst>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Tree>
    <p:extLst>
      <p:ext uri="{BB962C8B-B14F-4D97-AF65-F5344CB8AC3E}">
        <p14:creationId xmlns:p14="http://schemas.microsoft.com/office/powerpoint/2010/main" val="2231761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Drei Inhalte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440000"/>
            <a:ext cx="5616000" cy="4968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hasCustomPrompt="1"/>
          </p:nvPr>
        </p:nvSpPr>
        <p:spPr>
          <a:xfrm>
            <a:off x="6216000" y="1440000"/>
            <a:ext cx="5616000" cy="2394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Inhaltsplatzhalter 5"/>
          <p:cNvSpPr>
            <a:spLocks noGrp="1"/>
          </p:cNvSpPr>
          <p:nvPr>
            <p:ph sz="quarter" idx="14" hasCustomPrompt="1"/>
          </p:nvPr>
        </p:nvSpPr>
        <p:spPr>
          <a:xfrm>
            <a:off x="6216000" y="4014000"/>
            <a:ext cx="5616000" cy="2394000"/>
          </a:xfrm>
        </p:spPr>
        <p:txBody>
          <a:bodyPr>
            <a:normAutofit/>
          </a:bodyPr>
          <a:lstStyle>
            <a:lvl1pPr>
              <a:defRPr sz="2000"/>
            </a:lvl1pPr>
            <a:lvl2pPr>
              <a:defRPr sz="1600"/>
            </a:lvl2pPr>
            <a:lvl3pPr marL="541338" indent="-185738">
              <a:buFont typeface="Arial" panose="020B0604020202020204" pitchFamily="34" charset="0"/>
              <a:buChar cha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Tree>
    <p:extLst>
      <p:ext uri="{BB962C8B-B14F-4D97-AF65-F5344CB8AC3E}">
        <p14:creationId xmlns:p14="http://schemas.microsoft.com/office/powerpoint/2010/main" val="2040665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rei Inhalte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440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hasCustomPrompt="1"/>
          </p:nvPr>
        </p:nvSpPr>
        <p:spPr>
          <a:xfrm>
            <a:off x="540000" y="4014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Inhaltsplatzhalter 5"/>
          <p:cNvSpPr>
            <a:spLocks noGrp="1"/>
          </p:cNvSpPr>
          <p:nvPr>
            <p:ph sz="quarter" idx="14" hasCustomPrompt="1"/>
          </p:nvPr>
        </p:nvSpPr>
        <p:spPr>
          <a:xfrm>
            <a:off x="6216000" y="1440000"/>
            <a:ext cx="5616000" cy="4968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Tree>
    <p:extLst>
      <p:ext uri="{BB962C8B-B14F-4D97-AF65-F5344CB8AC3E}">
        <p14:creationId xmlns:p14="http://schemas.microsoft.com/office/powerpoint/2010/main" val="2570762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rei Inhalte 3">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p:nvPr>
        </p:nvSpPr>
        <p:spPr>
          <a:xfrm>
            <a:off x="540000" y="1440000"/>
            <a:ext cx="11472167"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
        <p:nvSpPr>
          <p:cNvPr id="7" name="Inhaltsplatzhalter 5"/>
          <p:cNvSpPr>
            <a:spLocks noGrp="1"/>
          </p:cNvSpPr>
          <p:nvPr>
            <p:ph sz="quarter" idx="13"/>
          </p:nvPr>
        </p:nvSpPr>
        <p:spPr>
          <a:xfrm>
            <a:off x="540000" y="4014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
        <p:nvSpPr>
          <p:cNvPr id="9" name="Inhaltsplatzhalter 5"/>
          <p:cNvSpPr>
            <a:spLocks noGrp="1"/>
          </p:cNvSpPr>
          <p:nvPr>
            <p:ph sz="quarter" idx="15"/>
          </p:nvPr>
        </p:nvSpPr>
        <p:spPr>
          <a:xfrm>
            <a:off x="6216000" y="4014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Tree>
    <p:extLst>
      <p:ext uri="{BB962C8B-B14F-4D97-AF65-F5344CB8AC3E}">
        <p14:creationId xmlns:p14="http://schemas.microsoft.com/office/powerpoint/2010/main" val="4232281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rei Inhalte 4">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440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5"/>
          <p:cNvSpPr>
            <a:spLocks noGrp="1"/>
          </p:cNvSpPr>
          <p:nvPr>
            <p:ph sz="quarter" idx="13" hasCustomPrompt="1"/>
          </p:nvPr>
        </p:nvSpPr>
        <p:spPr>
          <a:xfrm>
            <a:off x="540000" y="4014000"/>
            <a:ext cx="11472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Inhaltsplatzhalter 5"/>
          <p:cNvSpPr>
            <a:spLocks noGrp="1"/>
          </p:cNvSpPr>
          <p:nvPr>
            <p:ph sz="quarter" idx="14" hasCustomPrompt="1"/>
          </p:nvPr>
        </p:nvSpPr>
        <p:spPr>
          <a:xfrm>
            <a:off x="6216000" y="1440000"/>
            <a:ext cx="5616000" cy="2394000"/>
          </a:xfrm>
        </p:spPr>
        <p:txBody>
          <a:bodyPr>
            <a:normAutofit/>
          </a:bodyPr>
          <a:lstStyle>
            <a:lvl1pPr>
              <a:defRPr sz="2000"/>
            </a:lvl1pPr>
            <a:lvl2pPr>
              <a:defRPr sz="18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Tree>
    <p:extLst>
      <p:ext uri="{BB962C8B-B14F-4D97-AF65-F5344CB8AC3E}">
        <p14:creationId xmlns:p14="http://schemas.microsoft.com/office/powerpoint/2010/main" val="457313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rei Inhalte 5">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hasCustomPrompt="1"/>
          </p:nvPr>
        </p:nvSpPr>
        <p:spPr>
          <a:xfrm>
            <a:off x="540000" y="1440000"/>
            <a:ext cx="3696000" cy="4968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9" name="Inhaltsplatzhalter 5">
            <a:extLst>
              <a:ext uri="{FF2B5EF4-FFF2-40B4-BE49-F238E27FC236}">
                <a16:creationId xmlns:a16="http://schemas.microsoft.com/office/drawing/2014/main" id="{022BDB61-58D7-4974-878A-207847EA9EBB}"/>
              </a:ext>
            </a:extLst>
          </p:cNvPr>
          <p:cNvSpPr>
            <a:spLocks noGrp="1"/>
          </p:cNvSpPr>
          <p:nvPr>
            <p:ph sz="quarter" idx="13" hasCustomPrompt="1"/>
          </p:nvPr>
        </p:nvSpPr>
        <p:spPr>
          <a:xfrm>
            <a:off x="4338000" y="1440000"/>
            <a:ext cx="3696000" cy="4968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0" name="Inhaltsplatzhalter 5">
            <a:extLst>
              <a:ext uri="{FF2B5EF4-FFF2-40B4-BE49-F238E27FC236}">
                <a16:creationId xmlns:a16="http://schemas.microsoft.com/office/drawing/2014/main" id="{7671C0A8-22C6-4644-B424-4E6DD83F1A70}"/>
              </a:ext>
            </a:extLst>
          </p:cNvPr>
          <p:cNvSpPr>
            <a:spLocks noGrp="1"/>
          </p:cNvSpPr>
          <p:nvPr>
            <p:ph sz="quarter" idx="14" hasCustomPrompt="1"/>
          </p:nvPr>
        </p:nvSpPr>
        <p:spPr>
          <a:xfrm>
            <a:off x="8136000" y="1440000"/>
            <a:ext cx="3696000" cy="4968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dirty="0" err="1"/>
              <a:t>Formatvorlagen</a:t>
            </a:r>
            <a:r>
              <a:rPr lang="en-GB" noProof="0" dirty="0"/>
              <a:t> des </a:t>
            </a:r>
            <a:r>
              <a:rPr lang="en-GB" noProof="0" dirty="0" err="1"/>
              <a:t>Textmasters</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Tree>
    <p:extLst>
      <p:ext uri="{BB962C8B-B14F-4D97-AF65-F5344CB8AC3E}">
        <p14:creationId xmlns:p14="http://schemas.microsoft.com/office/powerpoint/2010/main" val="948847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ier Inhalte (Bullet 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Click to edit Master title style</a:t>
            </a:r>
          </a:p>
        </p:txBody>
      </p:sp>
      <p:sp>
        <p:nvSpPr>
          <p:cNvPr id="3" name="Fußzeilenplatzhalter 2"/>
          <p:cNvSpPr>
            <a:spLocks noGrp="1"/>
          </p:cNvSpPr>
          <p:nvPr>
            <p:ph type="ftr" sz="quarter" idx="10"/>
          </p:nvPr>
        </p:nvSpPr>
        <p:spPr/>
        <p:txBody>
          <a:bodyPr/>
          <a:lstStyle/>
          <a:p>
            <a:r>
              <a:rPr lang="en-GB" noProof="0"/>
              <a:t>Introduction to phonetics and phonology · SS 2022/23</a:t>
            </a:r>
          </a:p>
        </p:txBody>
      </p:sp>
      <p:sp>
        <p:nvSpPr>
          <p:cNvPr id="4" name="Foliennummernplatzhalter 3"/>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
        <p:nvSpPr>
          <p:cNvPr id="6" name="Inhaltsplatzhalter 5"/>
          <p:cNvSpPr>
            <a:spLocks noGrp="1"/>
          </p:cNvSpPr>
          <p:nvPr>
            <p:ph sz="quarter" idx="12"/>
          </p:nvPr>
        </p:nvSpPr>
        <p:spPr>
          <a:xfrm>
            <a:off x="540000" y="1440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
        <p:nvSpPr>
          <p:cNvPr id="7" name="Inhaltsplatzhalter 5"/>
          <p:cNvSpPr>
            <a:spLocks noGrp="1"/>
          </p:cNvSpPr>
          <p:nvPr>
            <p:ph sz="quarter" idx="13"/>
          </p:nvPr>
        </p:nvSpPr>
        <p:spPr>
          <a:xfrm>
            <a:off x="540000" y="4014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
        <p:nvSpPr>
          <p:cNvPr id="8" name="Inhaltsplatzhalter 5"/>
          <p:cNvSpPr>
            <a:spLocks noGrp="1"/>
          </p:cNvSpPr>
          <p:nvPr>
            <p:ph sz="quarter" idx="14"/>
          </p:nvPr>
        </p:nvSpPr>
        <p:spPr>
          <a:xfrm>
            <a:off x="6216000" y="1440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
        <p:nvSpPr>
          <p:cNvPr id="9" name="Inhaltsplatzhalter 5"/>
          <p:cNvSpPr>
            <a:spLocks noGrp="1"/>
          </p:cNvSpPr>
          <p:nvPr>
            <p:ph sz="quarter" idx="15"/>
          </p:nvPr>
        </p:nvSpPr>
        <p:spPr>
          <a:xfrm>
            <a:off x="6216000" y="4014000"/>
            <a:ext cx="5616000" cy="2394000"/>
          </a:xfrm>
        </p:spPr>
        <p:txBody>
          <a:bodyPr>
            <a:normAutofit/>
          </a:bodyPr>
          <a:lstStyle>
            <a:lvl1pPr>
              <a:defRPr sz="2000"/>
            </a:lvl1pPr>
            <a:lvl2pPr>
              <a:defRPr sz="1600"/>
            </a:lvl2pPr>
            <a:lvl3pPr>
              <a:defRPr sz="1600"/>
            </a:lvl3pPr>
            <a:lvl4pPr marL="0" indent="0">
              <a:defRPr sz="2000"/>
            </a:lvl4pPr>
            <a:lvl5pPr marL="0" indent="0">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Tree>
    <p:extLst>
      <p:ext uri="{BB962C8B-B14F-4D97-AF65-F5344CB8AC3E}">
        <p14:creationId xmlns:p14="http://schemas.microsoft.com/office/powerpoint/2010/main" val="4078141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D954E5-AA75-440F-9F34-47C65ADFA535}"/>
              </a:ext>
            </a:extLst>
          </p:cNvPr>
          <p:cNvSpPr>
            <a:spLocks noGrp="1"/>
          </p:cNvSpPr>
          <p:nvPr>
            <p:ph type="title"/>
          </p:nvPr>
        </p:nvSpPr>
        <p:spPr/>
        <p:txBody>
          <a:bodyPr/>
          <a:lstStyle/>
          <a:p>
            <a:r>
              <a:rPr lang="en-GB" noProof="0"/>
              <a:t>Click to edit Master title style</a:t>
            </a:r>
          </a:p>
        </p:txBody>
      </p:sp>
      <p:sp>
        <p:nvSpPr>
          <p:cNvPr id="3" name="Fußzeilenplatzhalter 2">
            <a:extLst>
              <a:ext uri="{FF2B5EF4-FFF2-40B4-BE49-F238E27FC236}">
                <a16:creationId xmlns:a16="http://schemas.microsoft.com/office/drawing/2014/main" id="{0C000DA2-EF3B-42A3-8E5A-515D853137A5}"/>
              </a:ext>
            </a:extLst>
          </p:cNvPr>
          <p:cNvSpPr>
            <a:spLocks noGrp="1"/>
          </p:cNvSpPr>
          <p:nvPr>
            <p:ph type="ftr" sz="quarter" idx="10"/>
          </p:nvPr>
        </p:nvSpPr>
        <p:spPr/>
        <p:txBody>
          <a:bodyPr/>
          <a:lstStyle/>
          <a:p>
            <a:r>
              <a:rPr lang="en-GB" noProof="0"/>
              <a:t>Introduction to phonetics and phonology · SS 2022/23</a:t>
            </a:r>
          </a:p>
        </p:txBody>
      </p:sp>
      <p:sp>
        <p:nvSpPr>
          <p:cNvPr id="4" name="Foliennummernplatzhalter 3">
            <a:extLst>
              <a:ext uri="{FF2B5EF4-FFF2-40B4-BE49-F238E27FC236}">
                <a16:creationId xmlns:a16="http://schemas.microsoft.com/office/drawing/2014/main" id="{40C744C1-2547-4C49-AF86-F0828C57A699}"/>
              </a:ext>
            </a:extLst>
          </p:cNvPr>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Tree>
    <p:extLst>
      <p:ext uri="{BB962C8B-B14F-4D97-AF65-F5344CB8AC3E}">
        <p14:creationId xmlns:p14="http://schemas.microsoft.com/office/powerpoint/2010/main" val="2709239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Zwischentitel">
    <p:spTree>
      <p:nvGrpSpPr>
        <p:cNvPr id="1" name=""/>
        <p:cNvGrpSpPr/>
        <p:nvPr/>
      </p:nvGrpSpPr>
      <p:grpSpPr>
        <a:xfrm>
          <a:off x="0" y="0"/>
          <a:ext cx="0" cy="0"/>
          <a:chOff x="0" y="0"/>
          <a:chExt cx="0" cy="0"/>
        </a:xfrm>
      </p:grpSpPr>
      <p:sp>
        <p:nvSpPr>
          <p:cNvPr id="5" name="Titel 4"/>
          <p:cNvSpPr>
            <a:spLocks noGrp="1"/>
          </p:cNvSpPr>
          <p:nvPr>
            <p:ph type="title"/>
          </p:nvPr>
        </p:nvSpPr>
        <p:spPr>
          <a:xfrm>
            <a:off x="4176000" y="2340000"/>
            <a:ext cx="7632000" cy="1440000"/>
          </a:xfrm>
        </p:spPr>
        <p:txBody>
          <a:bodyPr/>
          <a:lstStyle>
            <a:lvl1pPr>
              <a:defRPr sz="2800"/>
            </a:lvl1pPr>
          </a:lstStyle>
          <a:p>
            <a:r>
              <a:rPr lang="en-GB" noProof="0"/>
              <a:t>Click to edit Master title style</a:t>
            </a:r>
            <a:endParaRPr lang="en-GB" noProof="0" dirty="0"/>
          </a:p>
        </p:txBody>
      </p:sp>
      <p:sp>
        <p:nvSpPr>
          <p:cNvPr id="6" name="Textplatzhalter 6"/>
          <p:cNvSpPr>
            <a:spLocks noGrp="1"/>
          </p:cNvSpPr>
          <p:nvPr>
            <p:ph type="body" sz="quarter" idx="10"/>
          </p:nvPr>
        </p:nvSpPr>
        <p:spPr>
          <a:xfrm>
            <a:off x="4176000" y="3960003"/>
            <a:ext cx="7632000" cy="1800225"/>
          </a:xfrm>
        </p:spPr>
        <p:txBody>
          <a:bodyPr lIns="90000" tIns="46800" rIns="90000" bIns="46800"/>
          <a:lstStyle>
            <a:lvl1pPr marL="0" indent="-270000">
              <a:buNone/>
              <a:defRPr/>
            </a:lvl1pPr>
          </a:lstStyle>
          <a:p>
            <a:pPr lvl="0"/>
            <a:r>
              <a:rPr lang="en-GB" noProof="0"/>
              <a:t>Click to edit Master text styles</a:t>
            </a:r>
          </a:p>
        </p:txBody>
      </p:sp>
    </p:spTree>
    <p:extLst>
      <p:ext uri="{BB962C8B-B14F-4D97-AF65-F5344CB8AC3E}">
        <p14:creationId xmlns:p14="http://schemas.microsoft.com/office/powerpoint/2010/main" val="386782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Weiße Folie (Bullet points)">
    <p:spTree>
      <p:nvGrpSpPr>
        <p:cNvPr id="1" name=""/>
        <p:cNvGrpSpPr/>
        <p:nvPr/>
      </p:nvGrpSpPr>
      <p:grpSpPr>
        <a:xfrm>
          <a:off x="0" y="0"/>
          <a:ext cx="0" cy="0"/>
          <a:chOff x="0" y="0"/>
          <a:chExt cx="0" cy="0"/>
        </a:xfrm>
      </p:grpSpPr>
      <p:sp>
        <p:nvSpPr>
          <p:cNvPr id="7" name="Inhaltsplatzhalter 6"/>
          <p:cNvSpPr>
            <a:spLocks noGrp="1"/>
          </p:cNvSpPr>
          <p:nvPr>
            <p:ph sz="quarter" idx="10"/>
          </p:nvPr>
        </p:nvSpPr>
        <p:spPr>
          <a:xfrm>
            <a:off x="540000" y="270000"/>
            <a:ext cx="11472000" cy="6318000"/>
          </a:xfrm>
        </p:spPr>
        <p:txBody>
          <a:bodyPr/>
          <a:lstStyle>
            <a:lvl4pPr marL="0" indent="0">
              <a:defRPr/>
            </a:lvl4pPr>
            <a:lvl5pPr marL="0" inden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798204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34F081F-43D2-49D4-9AAE-D615BA12F86C}"/>
              </a:ext>
            </a:extLst>
          </p:cNvPr>
          <p:cNvSpPr>
            <a:spLocks noGrp="1"/>
          </p:cNvSpPr>
          <p:nvPr>
            <p:ph type="ftr" sz="quarter" idx="10"/>
          </p:nvPr>
        </p:nvSpPr>
        <p:spPr/>
        <p:txBody>
          <a:bodyPr/>
          <a:lstStyle/>
          <a:p>
            <a:r>
              <a:rPr lang="en-GB" noProof="0"/>
              <a:t>Introduction to phonetics and phonology · SS 2022/23</a:t>
            </a:r>
            <a:endParaRPr lang="en-GB" noProof="0" dirty="0"/>
          </a:p>
        </p:txBody>
      </p:sp>
      <p:sp>
        <p:nvSpPr>
          <p:cNvPr id="3" name="Foliennummernplatzhalter 2">
            <a:extLst>
              <a:ext uri="{FF2B5EF4-FFF2-40B4-BE49-F238E27FC236}">
                <a16:creationId xmlns:a16="http://schemas.microsoft.com/office/drawing/2014/main" id="{3188FB0A-1B96-4DF0-B9A5-5D3D845BC3C9}"/>
              </a:ext>
            </a:extLst>
          </p:cNvPr>
          <p:cNvSpPr>
            <a:spLocks noGrp="1"/>
          </p:cNvSpPr>
          <p:nvPr>
            <p:ph type="sldNum" sz="quarter" idx="11"/>
          </p:nvPr>
        </p:nvSpPr>
        <p:spPr>
          <a:xfrm>
            <a:off x="11112000" y="6480000"/>
            <a:ext cx="720000" cy="360000"/>
          </a:xfrm>
          <a:prstGeom prst="rect">
            <a:avLst/>
          </a:prstGeom>
        </p:spPr>
        <p:txBody>
          <a:bodyPr/>
          <a:lstStyle/>
          <a:p>
            <a:fld id="{603D9256-AA16-41A7-A1C0-96DC3C1A0123}" type="slidenum">
              <a:rPr lang="en-GB" noProof="0" smtClean="0"/>
              <a:t>‹#›</a:t>
            </a:fld>
            <a:endParaRPr lang="en-GB" noProof="0"/>
          </a:p>
        </p:txBody>
      </p:sp>
    </p:spTree>
    <p:extLst>
      <p:ext uri="{BB962C8B-B14F-4D97-AF65-F5344CB8AC3E}">
        <p14:creationId xmlns:p14="http://schemas.microsoft.com/office/powerpoint/2010/main" val="2444376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el und Inhalt">
    <p:spTree>
      <p:nvGrpSpPr>
        <p:cNvPr id="1" name=""/>
        <p:cNvGrpSpPr/>
        <p:nvPr/>
      </p:nvGrpSpPr>
      <p:grpSpPr>
        <a:xfrm>
          <a:off x="0" y="0"/>
          <a:ext cx="0" cy="0"/>
          <a:chOff x="0" y="0"/>
          <a:chExt cx="0" cy="0"/>
        </a:xfrm>
      </p:grpSpPr>
      <p:sp>
        <p:nvSpPr>
          <p:cNvPr id="11" name="Titel 1"/>
          <p:cNvSpPr>
            <a:spLocks noGrp="1"/>
          </p:cNvSpPr>
          <p:nvPr>
            <p:ph type="title"/>
          </p:nvPr>
        </p:nvSpPr>
        <p:spPr>
          <a:xfrm>
            <a:off x="1776000" y="1501200"/>
            <a:ext cx="9584267" cy="696912"/>
          </a:xfrm>
          <a:prstGeom prst="rect">
            <a:avLst/>
          </a:prstGeom>
        </p:spPr>
        <p:txBody>
          <a:bodyPr/>
          <a:lstStyle/>
          <a:p>
            <a:r>
              <a:rPr lang="en-GB"/>
              <a:t>Click to edit Master title style</a:t>
            </a:r>
            <a:endParaRPr lang="de-DE" dirty="0"/>
          </a:p>
        </p:txBody>
      </p:sp>
      <p:sp>
        <p:nvSpPr>
          <p:cNvPr id="5" name="Inhaltsplatzhalter 2"/>
          <p:cNvSpPr>
            <a:spLocks noGrp="1"/>
          </p:cNvSpPr>
          <p:nvPr>
            <p:ph sz="half" idx="1"/>
          </p:nvPr>
        </p:nvSpPr>
        <p:spPr>
          <a:xfrm>
            <a:off x="1775520" y="2340000"/>
            <a:ext cx="9601067" cy="3960440"/>
          </a:xfrm>
          <a:prstGeom prst="rect">
            <a:avLst/>
          </a:prstGeom>
        </p:spPr>
        <p:txBody>
          <a:bodyPr>
            <a:normAutofit/>
          </a:bodyPr>
          <a:lstStyle>
            <a:lvl1pPr marL="0" marR="0" indent="-342900" algn="l" defTabSz="914400" rtl="0" eaLnBrk="1" fontAlgn="auto" latinLnBrk="0" hangingPunct="1">
              <a:lnSpc>
                <a:spcPct val="100000"/>
              </a:lnSpc>
              <a:spcBef>
                <a:spcPts val="0"/>
              </a:spcBef>
              <a:spcAft>
                <a:spcPts val="0"/>
              </a:spcAft>
              <a:buClrTx/>
              <a:buSzTx/>
              <a:buFont typeface="Arial" pitchFamily="34" charset="0"/>
              <a:buNone/>
              <a:tabLst/>
              <a:defRPr sz="2000" b="0" baseline="0"/>
            </a:lvl1pPr>
            <a:lvl2pPr>
              <a:defRPr sz="1600" b="0"/>
            </a:lvl2pPr>
            <a:lvl3pPr>
              <a:defRPr sz="1600" b="0"/>
            </a:lvl3pPr>
            <a:lvl4pPr>
              <a:defRPr sz="1600" b="0"/>
            </a:lvl4pPr>
            <a:lvl5pPr>
              <a:defRPr sz="1600" b="0"/>
            </a:lvl5pPr>
            <a:lvl6pPr>
              <a:defRPr sz="1800"/>
            </a:lvl6pPr>
            <a:lvl7pPr>
              <a:defRPr sz="1800"/>
            </a:lvl7pPr>
            <a:lvl8pPr>
              <a:defRPr sz="1800"/>
            </a:lvl8pPr>
            <a:lvl9pPr>
              <a:defRPr sz="1800"/>
            </a:lvl9pPr>
          </a:lstStyle>
          <a:p>
            <a:pPr marL="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lang="en-GB"/>
              <a:t>Click to edit Master text styles</a:t>
            </a:r>
          </a:p>
        </p:txBody>
      </p:sp>
    </p:spTree>
    <p:extLst>
      <p:ext uri="{BB962C8B-B14F-4D97-AF65-F5344CB8AC3E}">
        <p14:creationId xmlns:p14="http://schemas.microsoft.com/office/powerpoint/2010/main" val="1132751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775520" y="1500174"/>
            <a:ext cx="9806880" cy="506449"/>
          </a:xfrm>
          <a:prstGeom prst="rect">
            <a:avLst/>
          </a:prstGeom>
        </p:spPr>
        <p:txBody>
          <a:bodyPr/>
          <a:lstStyle/>
          <a:p>
            <a:r>
              <a:rPr lang="en-GB" noProof="0"/>
              <a:t>Titelmasterformat durch Klicken bearbeiten</a:t>
            </a:r>
          </a:p>
        </p:txBody>
      </p:sp>
      <p:sp>
        <p:nvSpPr>
          <p:cNvPr id="3" name="Inhaltsplatzhalter 2"/>
          <p:cNvSpPr>
            <a:spLocks noGrp="1"/>
          </p:cNvSpPr>
          <p:nvPr>
            <p:ph sz="half" idx="1" hasCustomPrompt="1"/>
          </p:nvPr>
        </p:nvSpPr>
        <p:spPr>
          <a:xfrm>
            <a:off x="1775520" y="2340000"/>
            <a:ext cx="4800533" cy="4032448"/>
          </a:xfrm>
          <a:prstGeom prst="rect">
            <a:avLst/>
          </a:prstGeom>
        </p:spPr>
        <p:txBody>
          <a:bodyPr>
            <a:normAutofit/>
          </a:bodyPr>
          <a:lstStyle>
            <a:lvl1pPr marL="0">
              <a:defRPr sz="2000" b="0"/>
            </a:lvl1pPr>
            <a:lvl2pPr>
              <a:defRPr sz="1600" b="0"/>
            </a:lvl2pPr>
            <a:lvl3pPr>
              <a:defRPr sz="1600" b="0"/>
            </a:lvl3pPr>
            <a:lvl4pPr>
              <a:defRPr sz="1600" b="0"/>
            </a:lvl4pPr>
            <a:lvl5pPr>
              <a:defRPr sz="1600" b="0"/>
            </a:lvl5pPr>
            <a:lvl6pPr>
              <a:defRPr sz="1800"/>
            </a:lvl6pPr>
            <a:lvl7pPr>
              <a:defRPr sz="1800"/>
            </a:lvl7pPr>
            <a:lvl8pPr>
              <a:defRPr sz="1800"/>
            </a:lvl8pPr>
            <a:lvl9pPr>
              <a:defRPr sz="1800"/>
            </a:lvl9pPr>
          </a:lstStyle>
          <a:p>
            <a:pPr lvl="0"/>
            <a:r>
              <a:rPr lang="en-GB" noProof="0"/>
              <a:t>Textmasterformate durch Klicken bearbeiten</a:t>
            </a:r>
          </a:p>
        </p:txBody>
      </p:sp>
      <p:sp>
        <p:nvSpPr>
          <p:cNvPr id="4" name="Inhaltsplatzhalter 3"/>
          <p:cNvSpPr>
            <a:spLocks noGrp="1"/>
          </p:cNvSpPr>
          <p:nvPr>
            <p:ph sz="half" idx="2" hasCustomPrompt="1"/>
          </p:nvPr>
        </p:nvSpPr>
        <p:spPr>
          <a:xfrm>
            <a:off x="6768075" y="2340000"/>
            <a:ext cx="4814325" cy="4032448"/>
          </a:xfrm>
          <a:prstGeom prst="rect">
            <a:avLst/>
          </a:prstGeom>
        </p:spPr>
        <p:txBody>
          <a:bodyPr>
            <a:normAutofit/>
          </a:bodyPr>
          <a:lstStyle>
            <a:lvl1pPr marL="0">
              <a:defRPr sz="2000" b="0" baseline="0"/>
            </a:lvl1pPr>
            <a:lvl2pPr>
              <a:defRPr sz="1600" b="0"/>
            </a:lvl2pPr>
            <a:lvl3pPr>
              <a:defRPr sz="1600" b="0"/>
            </a:lvl3pPr>
            <a:lvl4pPr>
              <a:defRPr sz="1600" b="0"/>
            </a:lvl4pPr>
            <a:lvl5pPr>
              <a:defRPr sz="1600" b="0"/>
            </a:lvl5pPr>
            <a:lvl6pPr>
              <a:defRPr sz="1800"/>
            </a:lvl6pPr>
            <a:lvl7pPr>
              <a:defRPr sz="1800"/>
            </a:lvl7pPr>
            <a:lvl8pPr>
              <a:defRPr sz="1800"/>
            </a:lvl8pPr>
            <a:lvl9pPr>
              <a:defRPr sz="1800"/>
            </a:lvl9pPr>
          </a:lstStyle>
          <a:p>
            <a:pPr lvl="0"/>
            <a:r>
              <a:rPr lang="en-GB" noProof="0"/>
              <a:t>Textmasterformate durch Klicken bearbeiten</a:t>
            </a:r>
          </a:p>
        </p:txBody>
      </p:sp>
    </p:spTree>
    <p:extLst>
      <p:ext uri="{BB962C8B-B14F-4D97-AF65-F5344CB8AC3E}">
        <p14:creationId xmlns:p14="http://schemas.microsoft.com/office/powerpoint/2010/main" val="1035598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10"/>
          <p:cNvSpPr>
            <a:spLocks noChangeAspect="1" noChangeArrowheads="1"/>
          </p:cNvSpPr>
          <p:nvPr/>
        </p:nvSpPr>
        <p:spPr bwMode="auto">
          <a:xfrm>
            <a:off x="1775885" y="0"/>
            <a:ext cx="5208059" cy="461963"/>
          </a:xfrm>
          <a:prstGeom prst="rect">
            <a:avLst/>
          </a:prstGeom>
          <a:solidFill>
            <a:schemeClr val="bg1">
              <a:lumMod val="50000"/>
            </a:schemeClr>
          </a:solidFill>
          <a:ln w="9525">
            <a:noFill/>
            <a:miter lim="800000"/>
            <a:headEnd/>
            <a:tailEnd/>
          </a:ln>
          <a:effectLst/>
        </p:spPr>
        <p:txBody>
          <a:bodyPr wrap="none" anchor="ctr"/>
          <a:lstStyle/>
          <a:p>
            <a:endParaRPr lang="de-DE" sz="1800">
              <a:latin typeface="Charis SIL" panose="02000500060000020004" pitchFamily="2" charset="77"/>
              <a:ea typeface="Charis SIL" panose="02000500060000020004" pitchFamily="2" charset="77"/>
              <a:cs typeface="Charis SIL" panose="02000500060000020004" pitchFamily="2" charset="77"/>
            </a:endParaRPr>
          </a:p>
        </p:txBody>
      </p:sp>
      <p:sp>
        <p:nvSpPr>
          <p:cNvPr id="9" name="Rectangle 11"/>
          <p:cNvSpPr>
            <a:spLocks noChangeAspect="1" noChangeArrowheads="1"/>
          </p:cNvSpPr>
          <p:nvPr/>
        </p:nvSpPr>
        <p:spPr bwMode="auto">
          <a:xfrm>
            <a:off x="6983945" y="0"/>
            <a:ext cx="5208059" cy="461963"/>
          </a:xfrm>
          <a:prstGeom prst="rect">
            <a:avLst/>
          </a:prstGeom>
          <a:solidFill>
            <a:srgbClr val="9C004B"/>
          </a:solidFill>
          <a:ln w="9525">
            <a:noFill/>
            <a:miter lim="800000"/>
            <a:headEnd/>
            <a:tailEnd/>
          </a:ln>
          <a:effectLst/>
        </p:spPr>
        <p:txBody>
          <a:bodyPr wrap="none" anchor="ctr"/>
          <a:lstStyle/>
          <a:p>
            <a:endParaRPr lang="de-DE" sz="1800">
              <a:latin typeface="Charis SIL" panose="02000500060000020004" pitchFamily="2" charset="77"/>
              <a:ea typeface="Charis SIL" panose="02000500060000020004" pitchFamily="2" charset="77"/>
              <a:cs typeface="Charis SIL" panose="02000500060000020004" pitchFamily="2" charset="77"/>
            </a:endParaRPr>
          </a:p>
        </p:txBody>
      </p:sp>
      <p:sp>
        <p:nvSpPr>
          <p:cNvPr id="11" name="Fußzeilenplatzhalter 3"/>
          <p:cNvSpPr>
            <a:spLocks noGrp="1"/>
          </p:cNvSpPr>
          <p:nvPr>
            <p:ph type="ftr" sz="quarter" idx="3"/>
          </p:nvPr>
        </p:nvSpPr>
        <p:spPr>
          <a:xfrm>
            <a:off x="540000" y="6480000"/>
            <a:ext cx="10728576" cy="360000"/>
          </a:xfrm>
          <a:prstGeom prst="rect">
            <a:avLst/>
          </a:prstGeom>
        </p:spPr>
        <p:txBody>
          <a:bodyPr vert="horz" lIns="36000" tIns="36000" rIns="36000" bIns="36000" rtlCol="0" anchor="ctr"/>
          <a:lstStyle>
            <a:lvl1pPr algn="ctr">
              <a:defRPr sz="1200">
                <a:solidFill>
                  <a:schemeClr val="tx1"/>
                </a:solidFill>
                <a:latin typeface="Charis SIL" panose="02000500060000020004" pitchFamily="2" charset="77"/>
                <a:ea typeface="Charis SIL" panose="02000500060000020004" pitchFamily="2" charset="77"/>
                <a:cs typeface="Charis SIL" panose="02000500060000020004" pitchFamily="2" charset="77"/>
              </a:defRPr>
            </a:lvl1pPr>
          </a:lstStyle>
          <a:p>
            <a:endParaRPr lang="en-GB" dirty="0"/>
          </a:p>
        </p:txBody>
      </p:sp>
      <p:sp>
        <p:nvSpPr>
          <p:cNvPr id="12" name="Foliennummernplatzhalter 4"/>
          <p:cNvSpPr>
            <a:spLocks noGrp="1"/>
          </p:cNvSpPr>
          <p:nvPr>
            <p:ph type="sldNum" sz="quarter" idx="4"/>
          </p:nvPr>
        </p:nvSpPr>
        <p:spPr>
          <a:xfrm>
            <a:off x="11112000" y="6480000"/>
            <a:ext cx="720000" cy="360000"/>
          </a:xfrm>
          <a:prstGeom prst="rect">
            <a:avLst/>
          </a:prstGeom>
        </p:spPr>
        <p:txBody>
          <a:bodyPr vert="horz" lIns="36000" tIns="36000" rIns="36000" bIns="36000" rtlCol="0" anchor="ctr"/>
          <a:lstStyle>
            <a:lvl1pPr algn="r">
              <a:defRPr sz="1200">
                <a:solidFill>
                  <a:schemeClr val="tx1"/>
                </a:solidFill>
                <a:latin typeface="Charis SIL" panose="02000500060000020004" pitchFamily="2" charset="77"/>
                <a:ea typeface="Charis SIL" panose="02000500060000020004" pitchFamily="2" charset="77"/>
                <a:cs typeface="Charis SIL" panose="02000500060000020004" pitchFamily="2" charset="77"/>
              </a:defRPr>
            </a:lvl1pPr>
          </a:lstStyle>
          <a:p>
            <a:fld id="{BFC72FDD-B099-7A4C-A094-DFBD257F6B13}" type="slidenum">
              <a:rPr lang="en-GB" smtClean="0"/>
              <a:pPr/>
              <a:t>‹#›</a:t>
            </a:fld>
            <a:endParaRPr lang="en-GB" dirty="0"/>
          </a:p>
        </p:txBody>
      </p:sp>
      <p:sp>
        <p:nvSpPr>
          <p:cNvPr id="14" name="Titelplatzhalter 13"/>
          <p:cNvSpPr>
            <a:spLocks noGrp="1"/>
          </p:cNvSpPr>
          <p:nvPr>
            <p:ph type="title"/>
          </p:nvPr>
        </p:nvSpPr>
        <p:spPr>
          <a:xfrm>
            <a:off x="2754977" y="468000"/>
            <a:ext cx="9236086" cy="900000"/>
          </a:xfrm>
          <a:prstGeom prst="rect">
            <a:avLst/>
          </a:prstGeom>
        </p:spPr>
        <p:txBody>
          <a:bodyPr vert="horz" lIns="91440" tIns="45720" rIns="91440" bIns="45720" rtlCol="0" anchor="ctr">
            <a:noAutofit/>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bearbeiten</a:t>
            </a:r>
          </a:p>
        </p:txBody>
      </p:sp>
      <p:sp>
        <p:nvSpPr>
          <p:cNvPr id="15" name="Textplatzhalter 14"/>
          <p:cNvSpPr>
            <a:spLocks noGrp="1"/>
          </p:cNvSpPr>
          <p:nvPr>
            <p:ph type="body" idx="1"/>
          </p:nvPr>
        </p:nvSpPr>
        <p:spPr>
          <a:xfrm>
            <a:off x="540000" y="1440000"/>
            <a:ext cx="11472000" cy="4968000"/>
          </a:xfrm>
          <a:prstGeom prst="rect">
            <a:avLst/>
          </a:prstGeom>
        </p:spPr>
        <p:txBody>
          <a:bodyPr vert="horz" lIns="0" tIns="0" rIns="0" bIns="0" rtlCol="0">
            <a:normAutofit/>
          </a:bodyPr>
          <a:lstStyle/>
          <a:p>
            <a:pPr lvl="0"/>
            <a:r>
              <a:rPr lang="en-GB" noProof="0" dirty="0"/>
              <a:t>Formatvorlagen des </a:t>
            </a:r>
            <a:r>
              <a:rPr lang="en-GB" noProof="0" dirty="0" err="1"/>
              <a:t>Textmasters</a:t>
            </a:r>
            <a:r>
              <a:rPr lang="en-GB" noProof="0" dirty="0"/>
              <a:t> </a:t>
            </a:r>
            <a:r>
              <a:rPr lang="en-GB" noProof="0" dirty="0" err="1"/>
              <a:t>bearbeiten</a:t>
            </a:r>
            <a:endParaRPr lang="en-GB" noProof="0" dirty="0"/>
          </a:p>
          <a:p>
            <a:pPr lvl="1"/>
            <a:r>
              <a:rPr lang="en-GB" noProof="0" dirty="0"/>
              <a:t>Zweite Ebene</a:t>
            </a:r>
          </a:p>
          <a:p>
            <a:pPr lvl="2"/>
            <a:r>
              <a:rPr lang="en-GB" noProof="0" dirty="0" err="1"/>
              <a:t>Dritte</a:t>
            </a:r>
            <a:r>
              <a:rPr lang="en-GB" noProof="0" dirty="0"/>
              <a:t> Ebene</a:t>
            </a:r>
          </a:p>
          <a:p>
            <a:pPr lvl="3"/>
            <a:r>
              <a:rPr lang="en-GB" noProof="0" dirty="0" err="1"/>
              <a:t>Vierte</a:t>
            </a:r>
            <a:r>
              <a:rPr lang="en-GB" noProof="0" dirty="0"/>
              <a:t> Ebene</a:t>
            </a:r>
          </a:p>
          <a:p>
            <a:pPr lvl="4"/>
            <a:r>
              <a:rPr lang="en-GB" noProof="0" dirty="0"/>
              <a:t>Fünfte Ebene</a:t>
            </a:r>
          </a:p>
        </p:txBody>
      </p:sp>
      <p:sp>
        <p:nvSpPr>
          <p:cNvPr id="13" name="Rectangle 10"/>
          <p:cNvSpPr>
            <a:spLocks noChangeAspect="1" noChangeArrowheads="1"/>
          </p:cNvSpPr>
          <p:nvPr userDrawn="1"/>
        </p:nvSpPr>
        <p:spPr bwMode="auto">
          <a:xfrm>
            <a:off x="1775885" y="0"/>
            <a:ext cx="5208059" cy="461963"/>
          </a:xfrm>
          <a:prstGeom prst="rect">
            <a:avLst/>
          </a:prstGeom>
          <a:solidFill>
            <a:schemeClr val="bg1">
              <a:lumMod val="50000"/>
            </a:schemeClr>
          </a:solidFill>
          <a:ln w="9525">
            <a:noFill/>
            <a:miter lim="800000"/>
            <a:headEnd/>
            <a:tailEnd/>
          </a:ln>
          <a:effectLst/>
        </p:spPr>
        <p:txBody>
          <a:bodyPr wrap="none" anchor="ctr"/>
          <a:lstStyle/>
          <a:p>
            <a:endParaRPr lang="en-GB" sz="800" dirty="0">
              <a:solidFill>
                <a:schemeClr val="bg1"/>
              </a:solidFill>
            </a:endParaRPr>
          </a:p>
        </p:txBody>
      </p:sp>
      <p:sp>
        <p:nvSpPr>
          <p:cNvPr id="16" name="Rectangle 11"/>
          <p:cNvSpPr>
            <a:spLocks noChangeAspect="1" noChangeArrowheads="1"/>
          </p:cNvSpPr>
          <p:nvPr userDrawn="1"/>
        </p:nvSpPr>
        <p:spPr bwMode="auto">
          <a:xfrm>
            <a:off x="6983945" y="0"/>
            <a:ext cx="5208059" cy="461963"/>
          </a:xfrm>
          <a:prstGeom prst="rect">
            <a:avLst/>
          </a:prstGeom>
          <a:solidFill>
            <a:srgbClr val="9C004B"/>
          </a:solidFill>
          <a:ln w="9525">
            <a:noFill/>
            <a:miter lim="800000"/>
            <a:headEnd/>
            <a:tailEnd/>
          </a:ln>
          <a:effectLst/>
        </p:spPr>
        <p:txBody>
          <a:bodyPr wrap="none" anchor="ctr"/>
          <a:lstStyle/>
          <a:p>
            <a:pPr algn="r"/>
            <a:r>
              <a:rPr lang="en-GB" sz="800" dirty="0">
                <a:solidFill>
                  <a:schemeClr val="bg1"/>
                </a:solidFill>
              </a:rPr>
              <a:t>English in Singapore, Singapore(an) English(es)</a:t>
            </a:r>
          </a:p>
          <a:p>
            <a:pPr algn="r"/>
            <a:r>
              <a:rPr lang="en-GB" sz="800" dirty="0">
                <a:solidFill>
                  <a:schemeClr val="bg1"/>
                </a:solidFill>
              </a:rPr>
              <a:t>4 November 2026</a:t>
            </a:r>
          </a:p>
        </p:txBody>
      </p:sp>
      <p:pic>
        <p:nvPicPr>
          <p:cNvPr id="18" name="Grafik 17">
            <a:extLst>
              <a:ext uri="{FF2B5EF4-FFF2-40B4-BE49-F238E27FC236}">
                <a16:creationId xmlns:a16="http://schemas.microsoft.com/office/drawing/2014/main" id="{E4861719-1AED-4850-98CE-F80DA830B32C}"/>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08000" y="226800"/>
            <a:ext cx="2448000" cy="1119202"/>
          </a:xfrm>
          <a:prstGeom prst="rect">
            <a:avLst/>
          </a:prstGeom>
        </p:spPr>
      </p:pic>
    </p:spTree>
    <p:extLst>
      <p:ext uri="{BB962C8B-B14F-4D97-AF65-F5344CB8AC3E}">
        <p14:creationId xmlns:p14="http://schemas.microsoft.com/office/powerpoint/2010/main" val="2938355436"/>
      </p:ext>
    </p:extLst>
  </p:cSld>
  <p:clrMap bg1="lt1" tx1="dk1" bg2="lt2" tx2="dk2" accent1="accent1" accent2="accent2" accent3="accent3" accent4="accent4" accent5="accent5" accent6="accent6" hlink="hlink" folHlink="folHlink"/>
  <p:sldLayoutIdLst>
    <p:sldLayoutId id="2147483840"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75" r:id="rId17"/>
    <p:sldLayoutId id="2147483857" r:id="rId18"/>
    <p:sldLayoutId id="2147483858" r:id="rId19"/>
    <p:sldLayoutId id="2147483860" r:id="rId20"/>
    <p:sldLayoutId id="2147483876" r:id="rId21"/>
    <p:sldLayoutId id="2147483877" r:id="rId22"/>
  </p:sldLayoutIdLst>
  <p:hf hdr="0" ftr="0" dt="0"/>
  <p:txStyles>
    <p:titleStyle>
      <a:lvl1pPr marL="0" indent="-630000" algn="l" defTabSz="270000" rtl="0" eaLnBrk="1" latinLnBrk="0" hangingPunct="1">
        <a:lnSpc>
          <a:spcPct val="90000"/>
        </a:lnSpc>
        <a:spcBef>
          <a:spcPct val="0"/>
        </a:spcBef>
        <a:buFont typeface="+mj-lt"/>
        <a:buNone/>
        <a:tabLst>
          <a:tab pos="360000" algn="l"/>
        </a:tabLst>
        <a:defRPr sz="2800" b="1" kern="1200">
          <a:solidFill>
            <a:schemeClr val="tx1"/>
          </a:solidFill>
          <a:latin typeface="Charis SIL" panose="02000500060000020004" pitchFamily="2" charset="77"/>
          <a:ea typeface="Charis SIL" panose="02000500060000020004" pitchFamily="2" charset="77"/>
          <a:cs typeface="Charis SIL" panose="02000500060000020004" pitchFamily="2" charset="77"/>
        </a:defRPr>
      </a:lvl1pPr>
    </p:titleStyle>
    <p:bodyStyle>
      <a:lvl1pPr marL="177800" indent="-177800" algn="l" defTabSz="360000" rtl="0" eaLnBrk="1" latinLnBrk="0" hangingPunct="1">
        <a:lnSpc>
          <a:spcPct val="100000"/>
        </a:lnSpc>
        <a:spcBef>
          <a:spcPts val="300"/>
        </a:spcBef>
        <a:spcAft>
          <a:spcPts val="300"/>
        </a:spcAft>
        <a:buClr>
          <a:srgbClr val="9C004B"/>
        </a:buClr>
        <a:buFont typeface="Arial" panose="020B0604020202020204" pitchFamily="34" charset="0"/>
        <a:buChar char="•"/>
        <a:tabLst>
          <a:tab pos="177800" algn="l"/>
          <a:tab pos="4211638" algn="ctr"/>
          <a:tab pos="8602663" algn="r"/>
        </a:tabLst>
        <a:defRPr sz="2400" kern="1200">
          <a:solidFill>
            <a:schemeClr val="tx1"/>
          </a:solidFill>
          <a:latin typeface="Charis SIL" panose="02000500060000020004" pitchFamily="2" charset="77"/>
          <a:ea typeface="Charis SIL" panose="02000500060000020004" pitchFamily="2" charset="77"/>
          <a:cs typeface="Charis SIL" panose="02000500060000020004" pitchFamily="2" charset="77"/>
        </a:defRPr>
      </a:lvl1pPr>
      <a:lvl2pPr marL="355600" indent="-177800" algn="l" defTabSz="360000" rtl="0" eaLnBrk="1" latinLnBrk="0" hangingPunct="1">
        <a:lnSpc>
          <a:spcPct val="100000"/>
        </a:lnSpc>
        <a:spcBef>
          <a:spcPts val="300"/>
        </a:spcBef>
        <a:spcAft>
          <a:spcPts val="300"/>
        </a:spcAft>
        <a:buClr>
          <a:srgbClr val="9C004B"/>
        </a:buClr>
        <a:buFont typeface="Segoe UI Light" panose="020B0502040204020203" pitchFamily="34" charset="0"/>
        <a:buChar char="•"/>
        <a:tabLst>
          <a:tab pos="355600" algn="l"/>
          <a:tab pos="358775" algn="l"/>
          <a:tab pos="4211638" algn="ctr"/>
          <a:tab pos="8602663" algn="r"/>
        </a:tabLst>
        <a:defRPr sz="2400" kern="1200">
          <a:solidFill>
            <a:schemeClr val="tx1"/>
          </a:solidFill>
          <a:latin typeface="Charis SIL" panose="02000500060000020004" pitchFamily="2" charset="77"/>
          <a:ea typeface="Charis SIL" panose="02000500060000020004" pitchFamily="2" charset="77"/>
          <a:cs typeface="Charis SIL" panose="02000500060000020004" pitchFamily="2" charset="77"/>
        </a:defRPr>
      </a:lvl2pPr>
      <a:lvl3pPr marL="539750" indent="-184150" algn="l" defTabSz="360000" rtl="0" eaLnBrk="1" latinLnBrk="0" hangingPunct="1">
        <a:lnSpc>
          <a:spcPct val="100000"/>
        </a:lnSpc>
        <a:spcBef>
          <a:spcPts val="300"/>
        </a:spcBef>
        <a:spcAft>
          <a:spcPts val="300"/>
        </a:spcAft>
        <a:buClr>
          <a:srgbClr val="9C004B"/>
        </a:buClr>
        <a:buFont typeface="Arial" panose="020B0604020202020204" pitchFamily="34" charset="0"/>
        <a:buChar char="•"/>
        <a:tabLst>
          <a:tab pos="540000" algn="l"/>
          <a:tab pos="4212000" algn="ctr"/>
          <a:tab pos="8604000" algn="r"/>
        </a:tabLst>
        <a:defRPr sz="2000" kern="1200">
          <a:solidFill>
            <a:schemeClr val="tx1"/>
          </a:solidFill>
          <a:latin typeface="Charis SIL" panose="02000500060000020004" pitchFamily="2" charset="77"/>
          <a:ea typeface="Charis SIL" panose="02000500060000020004" pitchFamily="2" charset="77"/>
          <a:cs typeface="Charis SIL" panose="02000500060000020004" pitchFamily="2" charset="77"/>
        </a:defRPr>
      </a:lvl3pPr>
      <a:lvl4pPr marL="0" indent="-270000" algn="l" defTabSz="360000" rtl="0" eaLnBrk="1" latinLnBrk="0" hangingPunct="1">
        <a:lnSpc>
          <a:spcPct val="100000"/>
        </a:lnSpc>
        <a:spcBef>
          <a:spcPts val="300"/>
        </a:spcBef>
        <a:spcAft>
          <a:spcPts val="300"/>
        </a:spcAft>
        <a:buFontTx/>
        <a:buNone/>
        <a:tabLst>
          <a:tab pos="180000" algn="l"/>
          <a:tab pos="4212000" algn="ctr"/>
          <a:tab pos="8604000" algn="r"/>
        </a:tabLst>
        <a:defRPr sz="2000" kern="1200">
          <a:solidFill>
            <a:schemeClr val="tx1"/>
          </a:solidFill>
          <a:latin typeface="Charis SIL" panose="02000500060000020004" pitchFamily="2" charset="77"/>
          <a:ea typeface="Charis SIL" panose="02000500060000020004" pitchFamily="2" charset="77"/>
          <a:cs typeface="Charis SIL" panose="02000500060000020004" pitchFamily="2" charset="77"/>
        </a:defRPr>
      </a:lvl4pPr>
      <a:lvl5pPr marL="0" indent="-270000" algn="l" defTabSz="360000" rtl="0" eaLnBrk="1" latinLnBrk="0" hangingPunct="1">
        <a:lnSpc>
          <a:spcPct val="100000"/>
        </a:lnSpc>
        <a:spcBef>
          <a:spcPts val="300"/>
        </a:spcBef>
        <a:spcAft>
          <a:spcPts val="300"/>
        </a:spcAft>
        <a:buFontTx/>
        <a:buNone/>
        <a:tabLst>
          <a:tab pos="4212000" algn="ctr"/>
          <a:tab pos="8604000" algn="r"/>
        </a:tabLst>
        <a:defRPr sz="2000" kern="1200">
          <a:solidFill>
            <a:schemeClr val="tx1"/>
          </a:solidFill>
          <a:latin typeface="Charis SIL" panose="02000500060000020004" pitchFamily="2" charset="77"/>
          <a:ea typeface="Charis SIL" panose="02000500060000020004" pitchFamily="2" charset="77"/>
          <a:cs typeface="Charis SIL" panose="02000500060000020004" pitchFamily="2" charset="77"/>
        </a:defRPr>
      </a:lvl5pPr>
      <a:lvl6pPr marL="0" indent="0" algn="l" defTabSz="360000" rtl="0" eaLnBrk="1" latinLnBrk="0" hangingPunct="1">
        <a:lnSpc>
          <a:spcPct val="100000"/>
        </a:lnSpc>
        <a:spcBef>
          <a:spcPts val="300"/>
        </a:spcBef>
        <a:buFontTx/>
        <a:buNone/>
        <a:tabLst>
          <a:tab pos="180000" algn="l"/>
          <a:tab pos="4212000" algn="ctr"/>
          <a:tab pos="8424000" algn="r"/>
        </a:tabLst>
        <a:defRPr sz="1600" kern="1200">
          <a:solidFill>
            <a:schemeClr val="tx1"/>
          </a:solidFill>
          <a:latin typeface="+mn-lt"/>
          <a:ea typeface="+mn-ea"/>
          <a:cs typeface="+mn-cs"/>
        </a:defRPr>
      </a:lvl6pPr>
      <a:lvl7pPr marL="270000" indent="-270000" algn="l" defTabSz="360000" rtl="0" eaLnBrk="1" latinLnBrk="0" hangingPunct="1">
        <a:lnSpc>
          <a:spcPct val="100000"/>
        </a:lnSpc>
        <a:spcBef>
          <a:spcPts val="300"/>
        </a:spcBef>
        <a:buFont typeface="+mj-lt"/>
        <a:buAutoNum type="arabicParenR"/>
        <a:tabLst>
          <a:tab pos="268288" algn="l"/>
          <a:tab pos="4211638" algn="ctr"/>
          <a:tab pos="8423275" algn="r"/>
        </a:tabLst>
        <a:defRPr sz="2400" kern="1200">
          <a:solidFill>
            <a:schemeClr val="tx1"/>
          </a:solidFill>
          <a:latin typeface="+mn-lt"/>
          <a:ea typeface="+mn-ea"/>
          <a:cs typeface="+mn-cs"/>
        </a:defRPr>
      </a:lvl7pPr>
      <a:lvl8pPr marL="450000" indent="-270000" algn="l" defTabSz="360000" rtl="0" eaLnBrk="1" latinLnBrk="0" hangingPunct="1">
        <a:lnSpc>
          <a:spcPct val="100000"/>
        </a:lnSpc>
        <a:spcBef>
          <a:spcPts val="300"/>
        </a:spcBef>
        <a:buFont typeface="+mj-lt"/>
        <a:buAutoNum type="arabicParenR"/>
        <a:tabLst>
          <a:tab pos="446088" algn="l"/>
          <a:tab pos="4211638" algn="ctr"/>
          <a:tab pos="8423275" algn="r"/>
        </a:tabLst>
        <a:defRPr sz="2000" kern="1200" baseline="0">
          <a:solidFill>
            <a:schemeClr val="tx1"/>
          </a:solidFill>
          <a:latin typeface="+mn-lt"/>
          <a:ea typeface="+mn-ea"/>
          <a:cs typeface="+mn-cs"/>
        </a:defRPr>
      </a:lvl8pPr>
      <a:lvl9pPr marL="540000" indent="-216000" algn="l" defTabSz="360000" rtl="0" eaLnBrk="1" latinLnBrk="0" hangingPunct="1">
        <a:lnSpc>
          <a:spcPct val="100000"/>
        </a:lnSpc>
        <a:spcBef>
          <a:spcPts val="300"/>
        </a:spcBef>
        <a:buFont typeface="+mj-lt"/>
        <a:buAutoNum type="arabicParenR"/>
        <a:tabLst>
          <a:tab pos="540000" algn="l"/>
          <a:tab pos="4212000" algn="ctr"/>
          <a:tab pos="8424000" algn="r"/>
        </a:tabLst>
        <a:defRPr sz="16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customXml" Target="../ink/ink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customXml" Target="../ink/ink4.xml"/><Relationship Id="rId5" Type="http://schemas.openxmlformats.org/officeDocument/2006/relationships/image" Target="../media/image140.png"/><Relationship Id="rId4" Type="http://schemas.openxmlformats.org/officeDocument/2006/relationships/customXml" Target="../ink/ink3.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customXml" Target="../ink/ink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5.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png"/><Relationship Id="rId4"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3.png"/><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jpg&amp;f=1&amp;nofb=1&amp;ipt=9979160531cb50b15eea5e2a43767e7024b9ba656c71cd421adbd54257a8ad76&amp;ipo=images"/><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customXml" Target="../ink/ink7.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hyperlink" Target="https://www.facebook.com/JoseRaymondThomas/posts/pfbid0Ux7aAKt9AeWZvdJzGExYfDRvr829pE5kXqcCmKrR2xwx81rGVr8gvMsmRcTbfsQsl"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www.languagecouncils.sg/goodenglish/"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platzhalter 15">
            <a:extLst>
              <a:ext uri="{FF2B5EF4-FFF2-40B4-BE49-F238E27FC236}">
                <a16:creationId xmlns:a16="http://schemas.microsoft.com/office/drawing/2014/main" id="{71F788B4-9312-462D-BEFD-5E24959D35F2}"/>
              </a:ext>
            </a:extLst>
          </p:cNvPr>
          <p:cNvSpPr>
            <a:spLocks noGrp="1"/>
          </p:cNvSpPr>
          <p:nvPr>
            <p:ph type="body" sz="quarter" idx="11"/>
          </p:nvPr>
        </p:nvSpPr>
        <p:spPr/>
        <p:txBody>
          <a:bodyPr>
            <a:normAutofit/>
          </a:bodyPr>
          <a:lstStyle/>
          <a:p>
            <a:r>
              <a:rPr lang="en-GB" dirty="0"/>
              <a:t>English in Singapore, </a:t>
            </a:r>
            <a:br>
              <a:rPr lang="en-GB" dirty="0"/>
            </a:br>
            <a:r>
              <a:rPr lang="en-GB" dirty="0"/>
              <a:t>Singapore(an) English(es)</a:t>
            </a:r>
          </a:p>
        </p:txBody>
      </p:sp>
      <p:sp>
        <p:nvSpPr>
          <p:cNvPr id="17" name="Textplatzhalter 16">
            <a:extLst>
              <a:ext uri="{FF2B5EF4-FFF2-40B4-BE49-F238E27FC236}">
                <a16:creationId xmlns:a16="http://schemas.microsoft.com/office/drawing/2014/main" id="{D13A1DE2-E436-4DAD-8186-9C0FB6259FF5}"/>
              </a:ext>
            </a:extLst>
          </p:cNvPr>
          <p:cNvSpPr>
            <a:spLocks noGrp="1"/>
          </p:cNvSpPr>
          <p:nvPr>
            <p:ph type="body" sz="quarter" idx="12"/>
          </p:nvPr>
        </p:nvSpPr>
        <p:spPr>
          <a:xfrm>
            <a:off x="4190400" y="2632922"/>
            <a:ext cx="8001600" cy="1084110"/>
          </a:xfrm>
        </p:spPr>
        <p:txBody>
          <a:bodyPr>
            <a:normAutofit/>
          </a:bodyPr>
          <a:lstStyle/>
          <a:p>
            <a:endParaRPr lang="en-GB" dirty="0">
              <a:ea typeface="Arial Unicode MS" panose="020B0604020202020204" pitchFamily="34" charset="-128"/>
              <a:cs typeface="Arial Unicode MS" panose="020B0604020202020204" pitchFamily="34" charset="-128"/>
            </a:endParaRPr>
          </a:p>
        </p:txBody>
      </p:sp>
      <p:sp>
        <p:nvSpPr>
          <p:cNvPr id="4" name="Textplatzhalter 3">
            <a:extLst>
              <a:ext uri="{FF2B5EF4-FFF2-40B4-BE49-F238E27FC236}">
                <a16:creationId xmlns:a16="http://schemas.microsoft.com/office/drawing/2014/main" id="{8F9BF4AE-1D41-445D-8454-236C604FBBCB}"/>
              </a:ext>
            </a:extLst>
          </p:cNvPr>
          <p:cNvSpPr>
            <a:spLocks noGrp="1"/>
          </p:cNvSpPr>
          <p:nvPr>
            <p:ph type="body" sz="quarter" idx="13"/>
          </p:nvPr>
        </p:nvSpPr>
        <p:spPr>
          <a:xfrm>
            <a:off x="4191000" y="5500702"/>
            <a:ext cx="8001000" cy="855648"/>
          </a:xfrm>
        </p:spPr>
        <p:txBody>
          <a:bodyPr>
            <a:noAutofit/>
          </a:bodyPr>
          <a:lstStyle/>
          <a:p>
            <a:endParaRPr lang="en-GB" i="1" dirty="0"/>
          </a:p>
          <a:p>
            <a:r>
              <a:rPr lang="en-GB" dirty="0"/>
              <a:t>Université de La Réunion</a:t>
            </a:r>
          </a:p>
          <a:p>
            <a:r>
              <a:rPr lang="en-GB" dirty="0"/>
              <a:t>4 November 2026</a:t>
            </a:r>
          </a:p>
        </p:txBody>
      </p:sp>
    </p:spTree>
    <p:extLst>
      <p:ext uri="{BB962C8B-B14F-4D97-AF65-F5344CB8AC3E}">
        <p14:creationId xmlns:p14="http://schemas.microsoft.com/office/powerpoint/2010/main" val="3429390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628D1-E473-42E8-B28B-EAE1D5D458C8}"/>
              </a:ext>
            </a:extLst>
          </p:cNvPr>
          <p:cNvSpPr>
            <a:spLocks noGrp="1"/>
          </p:cNvSpPr>
          <p:nvPr>
            <p:ph type="title"/>
          </p:nvPr>
        </p:nvSpPr>
        <p:spPr/>
        <p:txBody>
          <a:bodyPr/>
          <a:lstStyle/>
          <a:p>
            <a:r>
              <a:rPr lang="en-US" dirty="0"/>
              <a:t>Outline </a:t>
            </a:r>
          </a:p>
        </p:txBody>
      </p:sp>
      <p:sp>
        <p:nvSpPr>
          <p:cNvPr id="3" name="Slide Number Placeholder 2">
            <a:extLst>
              <a:ext uri="{FF2B5EF4-FFF2-40B4-BE49-F238E27FC236}">
                <a16:creationId xmlns:a16="http://schemas.microsoft.com/office/drawing/2014/main" id="{F5CE1D65-1519-EEB2-AD68-BCF3B2F21B3C}"/>
              </a:ext>
            </a:extLst>
          </p:cNvPr>
          <p:cNvSpPr>
            <a:spLocks noGrp="1"/>
          </p:cNvSpPr>
          <p:nvPr>
            <p:ph type="sldNum" sz="quarter" idx="11"/>
          </p:nvPr>
        </p:nvSpPr>
        <p:spPr/>
        <p:txBody>
          <a:bodyPr/>
          <a:lstStyle/>
          <a:p>
            <a:fld id="{603D9256-AA16-41A7-A1C0-96DC3C1A0123}" type="slidenum">
              <a:rPr lang="en-GB" noProof="0" smtClean="0"/>
              <a:t>2</a:t>
            </a:fld>
            <a:endParaRPr lang="en-GB" noProof="0" dirty="0"/>
          </a:p>
        </p:txBody>
      </p:sp>
      <p:graphicFrame>
        <p:nvGraphicFramePr>
          <p:cNvPr id="5" name="Content Placeholder 4">
            <a:extLst>
              <a:ext uri="{FF2B5EF4-FFF2-40B4-BE49-F238E27FC236}">
                <a16:creationId xmlns:a16="http://schemas.microsoft.com/office/drawing/2014/main" id="{7F0278BE-01B1-7881-E4D7-B88890C843C7}"/>
              </a:ext>
            </a:extLst>
          </p:cNvPr>
          <p:cNvGraphicFramePr>
            <a:graphicFrameLocks noGrp="1"/>
          </p:cNvGraphicFramePr>
          <p:nvPr>
            <p:ph sz="quarter" idx="12"/>
            <p:extLst>
              <p:ext uri="{D42A27DB-BD31-4B8C-83A1-F6EECF244321}">
                <p14:modId xmlns:p14="http://schemas.microsoft.com/office/powerpoint/2010/main" val="2018515633"/>
              </p:ext>
            </p:extLst>
          </p:nvPr>
        </p:nvGraphicFramePr>
        <p:xfrm>
          <a:off x="540000" y="1440000"/>
          <a:ext cx="11472333" cy="496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3952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0855-AEE6-6555-A34E-289ADB78CFD8}"/>
              </a:ext>
            </a:extLst>
          </p:cNvPr>
          <p:cNvSpPr>
            <a:spLocks noGrp="1"/>
          </p:cNvSpPr>
          <p:nvPr>
            <p:ph type="title"/>
          </p:nvPr>
        </p:nvSpPr>
        <p:spPr/>
        <p:txBody>
          <a:bodyPr/>
          <a:lstStyle/>
          <a:p>
            <a:r>
              <a:rPr lang="en-US" dirty="0"/>
              <a:t>Background</a:t>
            </a:r>
          </a:p>
        </p:txBody>
      </p:sp>
      <p:sp>
        <p:nvSpPr>
          <p:cNvPr id="3" name="Text Placeholder 2">
            <a:extLst>
              <a:ext uri="{FF2B5EF4-FFF2-40B4-BE49-F238E27FC236}">
                <a16:creationId xmlns:a16="http://schemas.microsoft.com/office/drawing/2014/main" id="{3D8CC87F-CF66-F677-70B3-E44570768C81}"/>
              </a:ext>
            </a:extLst>
          </p:cNvPr>
          <p:cNvSpPr>
            <a:spLocks noGrp="1"/>
          </p:cNvSpPr>
          <p:nvPr>
            <p:ph type="body" sz="quarter" idx="10"/>
          </p:nvPr>
        </p:nvSpPr>
        <p:spPr/>
        <p:txBody>
          <a:bodyPr/>
          <a:lstStyle/>
          <a:p>
            <a:endParaRPr lang="en-US" dirty="0">
              <a:latin typeface="Tamil Sangam MN" pitchFamily="2" charset="0"/>
              <a:ea typeface="Tamil Sangam MN" pitchFamily="2" charset="0"/>
              <a:cs typeface="Tamil Sangam MN" pitchFamily="2" charset="0"/>
            </a:endParaRPr>
          </a:p>
        </p:txBody>
      </p:sp>
    </p:spTree>
    <p:extLst>
      <p:ext uri="{BB962C8B-B14F-4D97-AF65-F5344CB8AC3E}">
        <p14:creationId xmlns:p14="http://schemas.microsoft.com/office/powerpoint/2010/main" val="1826785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F65A0-C15E-D399-B4CD-745E07B1678E}"/>
              </a:ext>
            </a:extLst>
          </p:cNvPr>
          <p:cNvSpPr>
            <a:spLocks noGrp="1"/>
          </p:cNvSpPr>
          <p:nvPr>
            <p:ph type="title"/>
          </p:nvPr>
        </p:nvSpPr>
        <p:spPr/>
        <p:txBody>
          <a:bodyPr/>
          <a:lstStyle/>
          <a:p>
            <a:r>
              <a:rPr lang="en-GB" dirty="0"/>
              <a:t>Location</a:t>
            </a:r>
          </a:p>
        </p:txBody>
      </p:sp>
      <p:sp>
        <p:nvSpPr>
          <p:cNvPr id="3" name="Slide Number Placeholder 2">
            <a:extLst>
              <a:ext uri="{FF2B5EF4-FFF2-40B4-BE49-F238E27FC236}">
                <a16:creationId xmlns:a16="http://schemas.microsoft.com/office/drawing/2014/main" id="{85E1362D-6AC6-7D80-1339-D79EF4C0DC1B}"/>
              </a:ext>
            </a:extLst>
          </p:cNvPr>
          <p:cNvSpPr>
            <a:spLocks noGrp="1"/>
          </p:cNvSpPr>
          <p:nvPr>
            <p:ph type="sldNum" sz="quarter" idx="11"/>
          </p:nvPr>
        </p:nvSpPr>
        <p:spPr/>
        <p:txBody>
          <a:bodyPr/>
          <a:lstStyle/>
          <a:p>
            <a:fld id="{603D9256-AA16-41A7-A1C0-96DC3C1A0123}" type="slidenum">
              <a:rPr lang="en-GB" noProof="0" smtClean="0"/>
              <a:t>4</a:t>
            </a:fld>
            <a:endParaRPr lang="en-GB" noProof="0" dirty="0"/>
          </a:p>
        </p:txBody>
      </p:sp>
      <p:pic>
        <p:nvPicPr>
          <p:cNvPr id="6" name="Content Placeholder 5">
            <a:extLst>
              <a:ext uri="{FF2B5EF4-FFF2-40B4-BE49-F238E27FC236}">
                <a16:creationId xmlns:a16="http://schemas.microsoft.com/office/drawing/2014/main" id="{C7309A5A-0696-38C6-C5EC-14259E8ACE44}"/>
              </a:ext>
            </a:extLst>
          </p:cNvPr>
          <p:cNvPicPr>
            <a:picLocks noGrp="1" noChangeAspect="1"/>
          </p:cNvPicPr>
          <p:nvPr>
            <p:ph sz="quarter" idx="12"/>
          </p:nvPr>
        </p:nvPicPr>
        <p:blipFill>
          <a:blip r:embed="rId3">
            <a:extLst>
              <a:ext uri="{28A0092B-C50C-407E-A947-70E740481C1C}">
                <a14:useLocalDpi xmlns:a14="http://schemas.microsoft.com/office/drawing/2010/main" val="0"/>
              </a:ext>
            </a:extLst>
          </a:blip>
          <a:srcRect l="3670" t="17098" r="6224" b="9246"/>
          <a:stretch>
            <a:fillRect/>
          </a:stretch>
        </p:blipFill>
        <p:spPr>
          <a:xfrm>
            <a:off x="829885" y="1609910"/>
            <a:ext cx="10532230" cy="5050090"/>
          </a:xfrm>
          <a:prstGeom prst="rect">
            <a:avLst/>
          </a:prstGeom>
        </p:spPr>
      </p:pic>
      <p:sp>
        <p:nvSpPr>
          <p:cNvPr id="13" name="Freeform 12">
            <a:extLst>
              <a:ext uri="{FF2B5EF4-FFF2-40B4-BE49-F238E27FC236}">
                <a16:creationId xmlns:a16="http://schemas.microsoft.com/office/drawing/2014/main" id="{EDECCF29-9959-C9B7-EA06-1B123DEA6CD1}"/>
              </a:ext>
            </a:extLst>
          </p:cNvPr>
          <p:cNvSpPr/>
          <p:nvPr/>
        </p:nvSpPr>
        <p:spPr>
          <a:xfrm>
            <a:off x="2804984" y="3225114"/>
            <a:ext cx="6487297" cy="3109692"/>
          </a:xfrm>
          <a:custGeom>
            <a:avLst/>
            <a:gdLst>
              <a:gd name="csX0" fmla="*/ 0 w 6487297"/>
              <a:gd name="csY0" fmla="*/ 3064475 h 3109692"/>
              <a:gd name="csX1" fmla="*/ 4213654 w 6487297"/>
              <a:gd name="csY1" fmla="*/ 2224215 h 3109692"/>
              <a:gd name="csX2" fmla="*/ 6487297 w 6487297"/>
              <a:gd name="csY2" fmla="*/ 0 h 3109692"/>
            </a:gdLst>
            <a:ahLst/>
            <a:cxnLst>
              <a:cxn ang="0">
                <a:pos x="csX0" y="csY0"/>
              </a:cxn>
              <a:cxn ang="0">
                <a:pos x="csX1" y="csY1"/>
              </a:cxn>
              <a:cxn ang="0">
                <a:pos x="csX2" y="csY2"/>
              </a:cxn>
            </a:cxnLst>
            <a:rect l="l" t="t" r="r" b="b"/>
            <a:pathLst>
              <a:path w="6487297" h="3109692">
                <a:moveTo>
                  <a:pt x="0" y="3064475"/>
                </a:moveTo>
                <a:cubicBezTo>
                  <a:pt x="1788640" y="3270421"/>
                  <a:pt x="3132438" y="2734961"/>
                  <a:pt x="4213654" y="2224215"/>
                </a:cubicBezTo>
                <a:cubicBezTo>
                  <a:pt x="5294870" y="1713469"/>
                  <a:pt x="6113505" y="1227437"/>
                  <a:pt x="6487297" y="0"/>
                </a:cubicBezTo>
              </a:path>
            </a:pathLst>
          </a:cu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270931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EE598-BEFE-6C34-88F7-F66368C8C784}"/>
              </a:ext>
            </a:extLst>
          </p:cNvPr>
          <p:cNvSpPr>
            <a:spLocks noGrp="1"/>
          </p:cNvSpPr>
          <p:nvPr>
            <p:ph type="title"/>
          </p:nvPr>
        </p:nvSpPr>
        <p:spPr/>
        <p:txBody>
          <a:bodyPr/>
          <a:lstStyle/>
          <a:p>
            <a:r>
              <a:rPr lang="en-GB" dirty="0"/>
              <a:t>Location</a:t>
            </a:r>
          </a:p>
        </p:txBody>
      </p:sp>
      <p:sp>
        <p:nvSpPr>
          <p:cNvPr id="3" name="Slide Number Placeholder 2">
            <a:extLst>
              <a:ext uri="{FF2B5EF4-FFF2-40B4-BE49-F238E27FC236}">
                <a16:creationId xmlns:a16="http://schemas.microsoft.com/office/drawing/2014/main" id="{2FF931B2-42A6-603E-5766-B7FCC0707CE1}"/>
              </a:ext>
            </a:extLst>
          </p:cNvPr>
          <p:cNvSpPr>
            <a:spLocks noGrp="1"/>
          </p:cNvSpPr>
          <p:nvPr>
            <p:ph type="sldNum" sz="quarter" idx="11"/>
          </p:nvPr>
        </p:nvSpPr>
        <p:spPr/>
        <p:txBody>
          <a:bodyPr/>
          <a:lstStyle/>
          <a:p>
            <a:fld id="{603D9256-AA16-41A7-A1C0-96DC3C1A0123}" type="slidenum">
              <a:rPr lang="en-GB" noProof="0" smtClean="0"/>
              <a:t>5</a:t>
            </a:fld>
            <a:endParaRPr lang="en-GB" noProof="0" dirty="0"/>
          </a:p>
        </p:txBody>
      </p:sp>
      <p:pic>
        <p:nvPicPr>
          <p:cNvPr id="10" name="Content Placeholder 9">
            <a:extLst>
              <a:ext uri="{FF2B5EF4-FFF2-40B4-BE49-F238E27FC236}">
                <a16:creationId xmlns:a16="http://schemas.microsoft.com/office/drawing/2014/main" id="{3BBA6DC2-141D-F85F-AC0F-B0B6E65627F8}"/>
              </a:ext>
            </a:extLst>
          </p:cNvPr>
          <p:cNvPicPr>
            <a:picLocks noGrp="1" noChangeAspect="1"/>
          </p:cNvPicPr>
          <p:nvPr>
            <p:ph sz="quarter" idx="12"/>
          </p:nvPr>
        </p:nvPicPr>
        <p:blipFill>
          <a:blip r:embed="rId3">
            <a:extLst>
              <a:ext uri="{28A0092B-C50C-407E-A947-70E740481C1C}">
                <a14:useLocalDpi xmlns:a14="http://schemas.microsoft.com/office/drawing/2010/main" val="0"/>
              </a:ext>
            </a:extLst>
          </a:blip>
          <a:srcRect l="16041" t="19162" r="30312" b="8379"/>
          <a:stretch>
            <a:fillRect/>
          </a:stretch>
        </p:blipFill>
        <p:spPr>
          <a:xfrm>
            <a:off x="519880" y="1563597"/>
            <a:ext cx="5576120" cy="4725525"/>
          </a:xfrm>
          <a:prstGeom prst="rect">
            <a:avLst/>
          </a:prstGeom>
        </p:spPr>
      </p:pic>
      <p:pic>
        <p:nvPicPr>
          <p:cNvPr id="12" name="Picture 11">
            <a:extLst>
              <a:ext uri="{FF2B5EF4-FFF2-40B4-BE49-F238E27FC236}">
                <a16:creationId xmlns:a16="http://schemas.microsoft.com/office/drawing/2014/main" id="{5727D512-64DD-EDE6-A7E6-C23241247F22}"/>
              </a:ext>
            </a:extLst>
          </p:cNvPr>
          <p:cNvPicPr>
            <a:picLocks noChangeAspect="1"/>
          </p:cNvPicPr>
          <p:nvPr/>
        </p:nvPicPr>
        <p:blipFill>
          <a:blip r:embed="rId4">
            <a:extLst>
              <a:ext uri="{28A0092B-C50C-407E-A947-70E740481C1C}">
                <a14:useLocalDpi xmlns:a14="http://schemas.microsoft.com/office/drawing/2010/main" val="0"/>
              </a:ext>
            </a:extLst>
          </a:blip>
          <a:srcRect l="23162" t="37051" r="32368" b="20128"/>
          <a:stretch>
            <a:fillRect/>
          </a:stretch>
        </p:blipFill>
        <p:spPr>
          <a:xfrm>
            <a:off x="6079724" y="1563597"/>
            <a:ext cx="4536504" cy="2740805"/>
          </a:xfrm>
          <a:prstGeom prst="rect">
            <a:avLst/>
          </a:prstGeom>
        </p:spPr>
      </p:pic>
      <p:sp>
        <p:nvSpPr>
          <p:cNvPr id="13" name="TextBox 12">
            <a:extLst>
              <a:ext uri="{FF2B5EF4-FFF2-40B4-BE49-F238E27FC236}">
                <a16:creationId xmlns:a16="http://schemas.microsoft.com/office/drawing/2014/main" id="{D0117AB0-977E-52CD-6401-E49815CEAF67}"/>
              </a:ext>
            </a:extLst>
          </p:cNvPr>
          <p:cNvSpPr txBox="1"/>
          <p:nvPr/>
        </p:nvSpPr>
        <p:spPr>
          <a:xfrm>
            <a:off x="6755232" y="4797152"/>
            <a:ext cx="3185487" cy="1323439"/>
          </a:xfrm>
          <a:prstGeom prst="rect">
            <a:avLst/>
          </a:prstGeom>
          <a:noFill/>
        </p:spPr>
        <p:txBody>
          <a:bodyPr wrap="none" rtlCol="0">
            <a:spAutoFit/>
          </a:bodyPr>
          <a:lstStyle/>
          <a:p>
            <a:r>
              <a:rPr lang="en-GB" sz="2000" u="sng" dirty="0"/>
              <a:t>Réunion	Singapore</a:t>
            </a:r>
          </a:p>
          <a:p>
            <a:r>
              <a:rPr lang="en-GB" sz="2000" dirty="0"/>
              <a:t>21° S		1.2° N</a:t>
            </a:r>
          </a:p>
          <a:p>
            <a:r>
              <a:rPr lang="en-GB" sz="2000" dirty="0"/>
              <a:t>2,511 km</a:t>
            </a:r>
            <a:r>
              <a:rPr lang="en-GB" sz="2000" baseline="30000" dirty="0"/>
              <a:t>2</a:t>
            </a:r>
            <a:r>
              <a:rPr lang="en-GB" sz="2000" dirty="0"/>
              <a:t>	744 km</a:t>
            </a:r>
            <a:r>
              <a:rPr lang="en-GB" sz="2000" baseline="30000" dirty="0"/>
              <a:t>2</a:t>
            </a:r>
          </a:p>
          <a:p>
            <a:r>
              <a:rPr lang="en-GB" sz="2000" dirty="0"/>
              <a:t>Pop. 911,000	6,110,200</a:t>
            </a:r>
          </a:p>
        </p:txBody>
      </p:sp>
    </p:spTree>
    <p:extLst>
      <p:ext uri="{BB962C8B-B14F-4D97-AF65-F5344CB8AC3E}">
        <p14:creationId xmlns:p14="http://schemas.microsoft.com/office/powerpoint/2010/main" val="4220747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8E0A-1FD5-D2ED-9835-EC3FE623A575}"/>
              </a:ext>
            </a:extLst>
          </p:cNvPr>
          <p:cNvSpPr>
            <a:spLocks noGrp="1"/>
          </p:cNvSpPr>
          <p:nvPr>
            <p:ph type="title"/>
          </p:nvPr>
        </p:nvSpPr>
        <p:spPr/>
        <p:txBody>
          <a:bodyPr/>
          <a:lstStyle/>
          <a:p>
            <a:r>
              <a:rPr lang="en-US" dirty="0"/>
              <a:t>Location</a:t>
            </a:r>
          </a:p>
        </p:txBody>
      </p:sp>
      <p:sp>
        <p:nvSpPr>
          <p:cNvPr id="4" name="Content Placeholder 3">
            <a:extLst>
              <a:ext uri="{FF2B5EF4-FFF2-40B4-BE49-F238E27FC236}">
                <a16:creationId xmlns:a16="http://schemas.microsoft.com/office/drawing/2014/main" id="{200B0A8F-1E26-CBC1-DBD2-0F4A6B38DC4C}"/>
              </a:ext>
            </a:extLst>
          </p:cNvPr>
          <p:cNvSpPr>
            <a:spLocks noGrp="1"/>
          </p:cNvSpPr>
          <p:nvPr>
            <p:ph sz="quarter" idx="12"/>
          </p:nvPr>
        </p:nvSpPr>
        <p:spPr/>
        <p:txBody>
          <a:bodyPr/>
          <a:lstStyle/>
          <a:p>
            <a:endParaRPr lang="en-US"/>
          </a:p>
        </p:txBody>
      </p:sp>
      <p:pic>
        <p:nvPicPr>
          <p:cNvPr id="5" name="Picture 4">
            <a:extLst>
              <a:ext uri="{FF2B5EF4-FFF2-40B4-BE49-F238E27FC236}">
                <a16:creationId xmlns:a16="http://schemas.microsoft.com/office/drawing/2014/main" id="{061BDA75-646F-F8DB-7C65-147A5A835BB7}"/>
              </a:ext>
            </a:extLst>
          </p:cNvPr>
          <p:cNvPicPr>
            <a:picLocks noChangeAspect="1"/>
          </p:cNvPicPr>
          <p:nvPr/>
        </p:nvPicPr>
        <p:blipFill>
          <a:blip r:embed="rId3"/>
          <a:stretch>
            <a:fillRect/>
          </a:stretch>
        </p:blipFill>
        <p:spPr>
          <a:xfrm>
            <a:off x="3935760" y="1190985"/>
            <a:ext cx="5688632" cy="5766407"/>
          </a:xfrm>
          <a:prstGeom prst="rect">
            <a:avLst/>
          </a:prstGeom>
        </p:spPr>
      </p:pic>
      <p:sp>
        <p:nvSpPr>
          <p:cNvPr id="6" name="Rectangle 5">
            <a:extLst>
              <a:ext uri="{FF2B5EF4-FFF2-40B4-BE49-F238E27FC236}">
                <a16:creationId xmlns:a16="http://schemas.microsoft.com/office/drawing/2014/main" id="{EB5F66FE-70C8-C5E1-C6B0-995899C62495}"/>
              </a:ext>
            </a:extLst>
          </p:cNvPr>
          <p:cNvSpPr/>
          <p:nvPr/>
        </p:nvSpPr>
        <p:spPr>
          <a:xfrm rot="16200000">
            <a:off x="1557426" y="4407348"/>
            <a:ext cx="4572000" cy="184666"/>
          </a:xfrm>
          <a:prstGeom prst="rect">
            <a:avLst/>
          </a:prstGeom>
        </p:spPr>
        <p:txBody>
          <a:bodyPr>
            <a:spAutoFit/>
          </a:bodyPr>
          <a:lstStyle/>
          <a:p>
            <a:r>
              <a:rPr lang="en-US" sz="600" dirty="0"/>
              <a:t>http://</a:t>
            </a:r>
            <a:r>
              <a:rPr lang="en-US" sz="600" dirty="0" err="1"/>
              <a:t>www.gis-reseau-asie.org</a:t>
            </a:r>
            <a:r>
              <a:rPr lang="en-US" sz="600" dirty="0"/>
              <a:t>/</a:t>
            </a:r>
            <a:r>
              <a:rPr lang="en-US" sz="600" dirty="0" err="1"/>
              <a:t>uploaded_files</a:t>
            </a:r>
            <a:r>
              <a:rPr lang="en-US" sz="600" dirty="0"/>
              <a:t>/images/monthly-articles/article-100101/edito_100101_2_routes_maritimes_en_gm.jpg</a:t>
            </a:r>
          </a:p>
        </p:txBody>
      </p:sp>
      <p:sp>
        <p:nvSpPr>
          <p:cNvPr id="7" name="Slide Number Placeholder 6">
            <a:extLst>
              <a:ext uri="{FF2B5EF4-FFF2-40B4-BE49-F238E27FC236}">
                <a16:creationId xmlns:a16="http://schemas.microsoft.com/office/drawing/2014/main" id="{12EBB3F1-8640-EFDE-057F-62E92D8A3336}"/>
              </a:ext>
            </a:extLst>
          </p:cNvPr>
          <p:cNvSpPr>
            <a:spLocks noGrp="1"/>
          </p:cNvSpPr>
          <p:nvPr>
            <p:ph type="sldNum" sz="quarter" idx="11"/>
          </p:nvPr>
        </p:nvSpPr>
        <p:spPr/>
        <p:txBody>
          <a:bodyPr/>
          <a:lstStyle/>
          <a:p>
            <a:fld id="{603D9256-AA16-41A7-A1C0-96DC3C1A0123}" type="slidenum">
              <a:rPr lang="en-GB" noProof="0" smtClean="0"/>
              <a:t>6</a:t>
            </a:fld>
            <a:endParaRPr lang="en-GB" noProof="0" dirty="0"/>
          </a:p>
        </p:txBody>
      </p:sp>
    </p:spTree>
    <p:extLst>
      <p:ext uri="{BB962C8B-B14F-4D97-AF65-F5344CB8AC3E}">
        <p14:creationId xmlns:p14="http://schemas.microsoft.com/office/powerpoint/2010/main" val="104762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66C30-07EF-7493-3862-9F9FFE82277C}"/>
              </a:ext>
            </a:extLst>
          </p:cNvPr>
          <p:cNvSpPr>
            <a:spLocks noGrp="1"/>
          </p:cNvSpPr>
          <p:nvPr>
            <p:ph type="title"/>
          </p:nvPr>
        </p:nvSpPr>
        <p:spPr/>
        <p:txBody>
          <a:bodyPr/>
          <a:lstStyle/>
          <a:p>
            <a:r>
              <a:rPr lang="en-GB" dirty="0"/>
              <a:t>Location</a:t>
            </a:r>
          </a:p>
        </p:txBody>
      </p:sp>
      <p:sp>
        <p:nvSpPr>
          <p:cNvPr id="3" name="Slide Number Placeholder 2">
            <a:extLst>
              <a:ext uri="{FF2B5EF4-FFF2-40B4-BE49-F238E27FC236}">
                <a16:creationId xmlns:a16="http://schemas.microsoft.com/office/drawing/2014/main" id="{D3BF51B4-8002-5C11-7C85-9D4C2FF8E041}"/>
              </a:ext>
            </a:extLst>
          </p:cNvPr>
          <p:cNvSpPr>
            <a:spLocks noGrp="1"/>
          </p:cNvSpPr>
          <p:nvPr>
            <p:ph type="sldNum" sz="quarter" idx="11"/>
          </p:nvPr>
        </p:nvSpPr>
        <p:spPr/>
        <p:txBody>
          <a:bodyPr/>
          <a:lstStyle/>
          <a:p>
            <a:fld id="{603D9256-AA16-41A7-A1C0-96DC3C1A0123}" type="slidenum">
              <a:rPr lang="en-GB" noProof="0" smtClean="0"/>
              <a:t>7</a:t>
            </a:fld>
            <a:endParaRPr lang="en-GB" noProof="0" dirty="0"/>
          </a:p>
        </p:txBody>
      </p:sp>
      <p:pic>
        <p:nvPicPr>
          <p:cNvPr id="5" name="Content Placeholder 4" descr="map of maritime shipping routes and choke points">
            <a:extLst>
              <a:ext uri="{FF2B5EF4-FFF2-40B4-BE49-F238E27FC236}">
                <a16:creationId xmlns:a16="http://schemas.microsoft.com/office/drawing/2014/main" id="{D4118EBC-FB6F-AE20-9956-725B7B6A0EE1}"/>
              </a:ext>
            </a:extLst>
          </p:cNvPr>
          <p:cNvPicPr>
            <a:picLocks noGrp="1" noChangeAspect="1"/>
          </p:cNvPicPr>
          <p:nvPr>
            <p:ph sz="quarter" idx="12"/>
          </p:nvPr>
        </p:nvPicPr>
        <p:blipFill>
          <a:blip r:embed="rId3"/>
          <a:stretch>
            <a:fillRect/>
          </a:stretch>
        </p:blipFill>
        <p:spPr>
          <a:xfrm>
            <a:off x="1307306" y="1439863"/>
            <a:ext cx="9937750" cy="4968875"/>
          </a:xfrm>
          <a:prstGeom prst="rect">
            <a:avLst/>
          </a:prstGeom>
        </p:spPr>
      </p:pic>
      <p:sp>
        <p:nvSpPr>
          <p:cNvPr id="7" name="TextBox 6">
            <a:extLst>
              <a:ext uri="{FF2B5EF4-FFF2-40B4-BE49-F238E27FC236}">
                <a16:creationId xmlns:a16="http://schemas.microsoft.com/office/drawing/2014/main" id="{5696990D-0720-EAD0-49B0-84C00007EE82}"/>
              </a:ext>
            </a:extLst>
          </p:cNvPr>
          <p:cNvSpPr txBox="1"/>
          <p:nvPr/>
        </p:nvSpPr>
        <p:spPr>
          <a:xfrm>
            <a:off x="-19061" y="6648350"/>
            <a:ext cx="6096000" cy="215444"/>
          </a:xfrm>
          <a:prstGeom prst="rect">
            <a:avLst/>
          </a:prstGeom>
          <a:noFill/>
        </p:spPr>
        <p:txBody>
          <a:bodyPr wrap="square">
            <a:spAutoFit/>
          </a:bodyPr>
          <a:lstStyle/>
          <a:p>
            <a:r>
              <a:rPr lang="en-GB" sz="800" dirty="0"/>
              <a:t>https://</a:t>
            </a:r>
            <a:r>
              <a:rPr lang="en-GB" sz="800" dirty="0" err="1"/>
              <a:t>hakaimagazine.com</a:t>
            </a:r>
            <a:r>
              <a:rPr lang="en-GB" sz="800" dirty="0"/>
              <a:t>/</a:t>
            </a:r>
            <a:r>
              <a:rPr lang="en-GB" sz="800" dirty="0" err="1"/>
              <a:t>wp</a:t>
            </a:r>
            <a:r>
              <a:rPr lang="en-GB" sz="800" dirty="0"/>
              <a:t>-content/uploads/map-igd-maritime-choke-points-1200x600.png</a:t>
            </a:r>
          </a:p>
        </p:txBody>
      </p:sp>
    </p:spTree>
    <p:extLst>
      <p:ext uri="{BB962C8B-B14F-4D97-AF65-F5344CB8AC3E}">
        <p14:creationId xmlns:p14="http://schemas.microsoft.com/office/powerpoint/2010/main" val="511909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8E0A-1FD5-D2ED-9835-EC3FE623A575}"/>
              </a:ext>
            </a:extLst>
          </p:cNvPr>
          <p:cNvSpPr>
            <a:spLocks noGrp="1"/>
          </p:cNvSpPr>
          <p:nvPr>
            <p:ph type="title"/>
          </p:nvPr>
        </p:nvSpPr>
        <p:spPr/>
        <p:txBody>
          <a:bodyPr/>
          <a:lstStyle/>
          <a:p>
            <a:r>
              <a:rPr lang="en-US" dirty="0"/>
              <a:t>History</a:t>
            </a:r>
          </a:p>
        </p:txBody>
      </p:sp>
      <p:pic>
        <p:nvPicPr>
          <p:cNvPr id="8" name="Content Placeholder 7">
            <a:extLst>
              <a:ext uri="{FF2B5EF4-FFF2-40B4-BE49-F238E27FC236}">
                <a16:creationId xmlns:a16="http://schemas.microsoft.com/office/drawing/2014/main" id="{702A4F0F-46A5-A6F0-465C-718A39AFE2BB}"/>
              </a:ext>
            </a:extLst>
          </p:cNvPr>
          <p:cNvPicPr>
            <a:picLocks noGrp="1" noChangeAspect="1"/>
          </p:cNvPicPr>
          <p:nvPr>
            <p:ph sz="quarter" idx="12"/>
          </p:nvPr>
        </p:nvPicPr>
        <p:blipFill rotWithShape="1">
          <a:blip r:embed="rId2" cstate="hqprint">
            <a:extLst>
              <a:ext uri="{28A0092B-C50C-407E-A947-70E740481C1C}">
                <a14:useLocalDpi xmlns:a14="http://schemas.microsoft.com/office/drawing/2010/main"/>
              </a:ext>
            </a:extLst>
          </a:blip>
          <a:srcRect/>
          <a:stretch/>
        </p:blipFill>
        <p:spPr>
          <a:xfrm>
            <a:off x="1919536" y="1482234"/>
            <a:ext cx="8354596" cy="4683070"/>
          </a:xfrm>
          <a:prstGeom prst="rect">
            <a:avLst/>
          </a:prstGeom>
        </p:spPr>
      </p:pic>
      <p:sp>
        <p:nvSpPr>
          <p:cNvPr id="4" name="Slide Number Placeholder 3">
            <a:extLst>
              <a:ext uri="{FF2B5EF4-FFF2-40B4-BE49-F238E27FC236}">
                <a16:creationId xmlns:a16="http://schemas.microsoft.com/office/drawing/2014/main" id="{6825B927-0492-8B3A-2648-E0AEF33F998E}"/>
              </a:ext>
            </a:extLst>
          </p:cNvPr>
          <p:cNvSpPr>
            <a:spLocks noGrp="1"/>
          </p:cNvSpPr>
          <p:nvPr>
            <p:ph type="sldNum" sz="quarter" idx="11"/>
          </p:nvPr>
        </p:nvSpPr>
        <p:spPr/>
        <p:txBody>
          <a:bodyPr/>
          <a:lstStyle/>
          <a:p>
            <a:fld id="{603D9256-AA16-41A7-A1C0-96DC3C1A0123}" type="slidenum">
              <a:rPr lang="en-GB" noProof="0" smtClean="0"/>
              <a:t>8</a:t>
            </a:fld>
            <a:endParaRPr lang="en-GB" noProof="0" dirty="0"/>
          </a:p>
        </p:txBody>
      </p:sp>
    </p:spTree>
    <p:extLst>
      <p:ext uri="{BB962C8B-B14F-4D97-AF65-F5344CB8AC3E}">
        <p14:creationId xmlns:p14="http://schemas.microsoft.com/office/powerpoint/2010/main" val="2554585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8E0A-1FD5-D2ED-9835-EC3FE623A575}"/>
              </a:ext>
            </a:extLst>
          </p:cNvPr>
          <p:cNvSpPr>
            <a:spLocks noGrp="1"/>
          </p:cNvSpPr>
          <p:nvPr>
            <p:ph type="title"/>
          </p:nvPr>
        </p:nvSpPr>
        <p:spPr/>
        <p:txBody>
          <a:bodyPr/>
          <a:lstStyle/>
          <a:p>
            <a:r>
              <a:rPr lang="en-US" dirty="0"/>
              <a:t>History</a:t>
            </a:r>
          </a:p>
        </p:txBody>
      </p:sp>
      <p:pic>
        <p:nvPicPr>
          <p:cNvPr id="6" name="Content Placeholder 5">
            <a:extLst>
              <a:ext uri="{FF2B5EF4-FFF2-40B4-BE49-F238E27FC236}">
                <a16:creationId xmlns:a16="http://schemas.microsoft.com/office/drawing/2014/main" id="{78ECBB25-4A23-A358-18A5-D1A9B893CD7E}"/>
              </a:ext>
            </a:extLst>
          </p:cNvPr>
          <p:cNvPicPr>
            <a:picLocks noGrp="1" noChangeAspect="1"/>
          </p:cNvPicPr>
          <p:nvPr>
            <p:ph sz="quarter" idx="12"/>
          </p:nvPr>
        </p:nvPicPr>
        <p:blipFill rotWithShape="1">
          <a:blip r:embed="rId2" cstate="hqprint">
            <a:extLst>
              <a:ext uri="{28A0092B-C50C-407E-A947-70E740481C1C}">
                <a14:useLocalDpi xmlns:a14="http://schemas.microsoft.com/office/drawing/2010/main"/>
              </a:ext>
            </a:extLst>
          </a:blip>
          <a:srcRect/>
          <a:stretch/>
        </p:blipFill>
        <p:spPr>
          <a:xfrm>
            <a:off x="2207568" y="1456453"/>
            <a:ext cx="7763241" cy="4708851"/>
          </a:xfrm>
          <a:prstGeom prst="rect">
            <a:avLst/>
          </a:prstGeom>
        </p:spPr>
      </p:pic>
      <p:sp>
        <p:nvSpPr>
          <p:cNvPr id="4" name="Slide Number Placeholder 3">
            <a:extLst>
              <a:ext uri="{FF2B5EF4-FFF2-40B4-BE49-F238E27FC236}">
                <a16:creationId xmlns:a16="http://schemas.microsoft.com/office/drawing/2014/main" id="{1F214157-DCA9-3690-31DE-0F654D69115D}"/>
              </a:ext>
            </a:extLst>
          </p:cNvPr>
          <p:cNvSpPr>
            <a:spLocks noGrp="1"/>
          </p:cNvSpPr>
          <p:nvPr>
            <p:ph type="sldNum" sz="quarter" idx="11"/>
          </p:nvPr>
        </p:nvSpPr>
        <p:spPr/>
        <p:txBody>
          <a:bodyPr/>
          <a:lstStyle/>
          <a:p>
            <a:fld id="{603D9256-AA16-41A7-A1C0-96DC3C1A0123}" type="slidenum">
              <a:rPr lang="en-GB" noProof="0" smtClean="0"/>
              <a:t>9</a:t>
            </a:fld>
            <a:endParaRPr lang="en-GB" noProof="0" dirty="0"/>
          </a:p>
        </p:txBody>
      </p:sp>
    </p:spTree>
    <p:extLst>
      <p:ext uri="{BB962C8B-B14F-4D97-AF65-F5344CB8AC3E}">
        <p14:creationId xmlns:p14="http://schemas.microsoft.com/office/powerpoint/2010/main" val="1716713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8E0A-1FD5-D2ED-9835-EC3FE623A575}"/>
              </a:ext>
            </a:extLst>
          </p:cNvPr>
          <p:cNvSpPr>
            <a:spLocks noGrp="1"/>
          </p:cNvSpPr>
          <p:nvPr>
            <p:ph type="title"/>
          </p:nvPr>
        </p:nvSpPr>
        <p:spPr/>
        <p:txBody>
          <a:bodyPr/>
          <a:lstStyle/>
          <a:p>
            <a:r>
              <a:rPr lang="en-US" dirty="0"/>
              <a:t>History</a:t>
            </a:r>
          </a:p>
        </p:txBody>
      </p:sp>
      <p:graphicFrame>
        <p:nvGraphicFramePr>
          <p:cNvPr id="3" name="Content Placeholder 2">
            <a:extLst>
              <a:ext uri="{FF2B5EF4-FFF2-40B4-BE49-F238E27FC236}">
                <a16:creationId xmlns:a16="http://schemas.microsoft.com/office/drawing/2014/main" id="{418C09B8-4ECC-0AB7-4AB9-61743F761DBD}"/>
              </a:ext>
            </a:extLst>
          </p:cNvPr>
          <p:cNvGraphicFramePr>
            <a:graphicFrameLocks noGrp="1"/>
          </p:cNvGraphicFramePr>
          <p:nvPr>
            <p:ph sz="quarter" idx="12"/>
            <p:extLst>
              <p:ext uri="{D42A27DB-BD31-4B8C-83A1-F6EECF244321}">
                <p14:modId xmlns:p14="http://schemas.microsoft.com/office/powerpoint/2010/main" val="1485891521"/>
              </p:ext>
            </p:extLst>
          </p:nvPr>
        </p:nvGraphicFramePr>
        <p:xfrm>
          <a:off x="191344" y="1440000"/>
          <a:ext cx="11820989" cy="5157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BEAEE4D4-844C-1063-163E-ADDD4A2359F8}"/>
              </a:ext>
            </a:extLst>
          </p:cNvPr>
          <p:cNvSpPr>
            <a:spLocks noGrp="1"/>
          </p:cNvSpPr>
          <p:nvPr>
            <p:ph type="sldNum" sz="quarter" idx="11"/>
          </p:nvPr>
        </p:nvSpPr>
        <p:spPr/>
        <p:txBody>
          <a:bodyPr/>
          <a:lstStyle/>
          <a:p>
            <a:fld id="{603D9256-AA16-41A7-A1C0-96DC3C1A0123}" type="slidenum">
              <a:rPr lang="en-GB" noProof="0" smtClean="0"/>
              <a:t>10</a:t>
            </a:fld>
            <a:endParaRPr lang="en-GB" noProof="0" dirty="0"/>
          </a:p>
        </p:txBody>
      </p:sp>
    </p:spTree>
    <p:extLst>
      <p:ext uri="{BB962C8B-B14F-4D97-AF65-F5344CB8AC3E}">
        <p14:creationId xmlns:p14="http://schemas.microsoft.com/office/powerpoint/2010/main" val="325540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500"/>
                                  </p:stCondLst>
                                  <p:childTnLst>
                                    <p:set>
                                      <p:cBhvr>
                                        <p:cTn id="6" dur="1" fill="hold">
                                          <p:stCondLst>
                                            <p:cond delay="0"/>
                                          </p:stCondLst>
                                        </p:cTn>
                                        <p:tgtEl>
                                          <p:spTgt spid="3">
                                            <p:graphicEl>
                                              <a:dgm id="{34C3E05F-102C-CF48-A968-86317815F50C}"/>
                                            </p:graphicEl>
                                          </p:spTgt>
                                        </p:tgtEl>
                                        <p:attrNameLst>
                                          <p:attrName>style.visibility</p:attrName>
                                        </p:attrNameLst>
                                      </p:cBhvr>
                                      <p:to>
                                        <p:strVal val="visible"/>
                                      </p:to>
                                    </p:set>
                                    <p:anim calcmode="lin" valueType="num">
                                      <p:cBhvr additive="base">
                                        <p:cTn id="7" dur="250" fill="hold"/>
                                        <p:tgtEl>
                                          <p:spTgt spid="3">
                                            <p:graphicEl>
                                              <a:dgm id="{34C3E05F-102C-CF48-A968-86317815F50C}"/>
                                            </p:graphicEl>
                                          </p:spTgt>
                                        </p:tgtEl>
                                        <p:attrNameLst>
                                          <p:attrName>ppt_x</p:attrName>
                                        </p:attrNameLst>
                                      </p:cBhvr>
                                      <p:tavLst>
                                        <p:tav tm="0">
                                          <p:val>
                                            <p:strVal val="0-#ppt_w/2"/>
                                          </p:val>
                                        </p:tav>
                                        <p:tav tm="100000">
                                          <p:val>
                                            <p:strVal val="#ppt_x"/>
                                          </p:val>
                                        </p:tav>
                                      </p:tavLst>
                                    </p:anim>
                                    <p:anim calcmode="lin" valueType="num">
                                      <p:cBhvr additive="base">
                                        <p:cTn id="8" dur="250" fill="hold"/>
                                        <p:tgtEl>
                                          <p:spTgt spid="3">
                                            <p:graphicEl>
                                              <a:dgm id="{34C3E05F-102C-CF48-A968-86317815F50C}"/>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graphicEl>
                                              <a:dgm id="{565F22B3-5B91-1447-93B5-B52865DB0387}"/>
                                            </p:graphicEl>
                                          </p:spTgt>
                                        </p:tgtEl>
                                        <p:attrNameLst>
                                          <p:attrName>style.visibility</p:attrName>
                                        </p:attrNameLst>
                                      </p:cBhvr>
                                      <p:to>
                                        <p:strVal val="visible"/>
                                      </p:to>
                                    </p:set>
                                    <p:anim calcmode="lin" valueType="num">
                                      <p:cBhvr additive="base">
                                        <p:cTn id="13" dur="250" fill="hold"/>
                                        <p:tgtEl>
                                          <p:spTgt spid="3">
                                            <p:graphicEl>
                                              <a:dgm id="{565F22B3-5B91-1447-93B5-B52865DB0387}"/>
                                            </p:graphicEl>
                                          </p:spTgt>
                                        </p:tgtEl>
                                        <p:attrNameLst>
                                          <p:attrName>ppt_x</p:attrName>
                                        </p:attrNameLst>
                                      </p:cBhvr>
                                      <p:tavLst>
                                        <p:tav tm="0">
                                          <p:val>
                                            <p:strVal val="#ppt_x"/>
                                          </p:val>
                                        </p:tav>
                                        <p:tav tm="100000">
                                          <p:val>
                                            <p:strVal val="#ppt_x"/>
                                          </p:val>
                                        </p:tav>
                                      </p:tavLst>
                                    </p:anim>
                                    <p:anim calcmode="lin" valueType="num">
                                      <p:cBhvr additive="base">
                                        <p:cTn id="14" dur="250" fill="hold"/>
                                        <p:tgtEl>
                                          <p:spTgt spid="3">
                                            <p:graphicEl>
                                              <a:dgm id="{565F22B3-5B91-1447-93B5-B52865DB0387}"/>
                                            </p:graphicEl>
                                          </p:spTgt>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3">
                                            <p:graphicEl>
                                              <a:dgm id="{3B1CFBD5-0C6E-DE49-928B-97C17E4B4C87}"/>
                                            </p:graphicEl>
                                          </p:spTgt>
                                        </p:tgtEl>
                                        <p:attrNameLst>
                                          <p:attrName>style.visibility</p:attrName>
                                        </p:attrNameLst>
                                      </p:cBhvr>
                                      <p:to>
                                        <p:strVal val="visible"/>
                                      </p:to>
                                    </p:set>
                                    <p:anim calcmode="lin" valueType="num">
                                      <p:cBhvr additive="base">
                                        <p:cTn id="17" dur="250" fill="hold"/>
                                        <p:tgtEl>
                                          <p:spTgt spid="3">
                                            <p:graphicEl>
                                              <a:dgm id="{3B1CFBD5-0C6E-DE49-928B-97C17E4B4C87}"/>
                                            </p:graphicEl>
                                          </p:spTgt>
                                        </p:tgtEl>
                                        <p:attrNameLst>
                                          <p:attrName>ppt_x</p:attrName>
                                        </p:attrNameLst>
                                      </p:cBhvr>
                                      <p:tavLst>
                                        <p:tav tm="0">
                                          <p:val>
                                            <p:strVal val="#ppt_x"/>
                                          </p:val>
                                        </p:tav>
                                        <p:tav tm="100000">
                                          <p:val>
                                            <p:strVal val="#ppt_x"/>
                                          </p:val>
                                        </p:tav>
                                      </p:tavLst>
                                    </p:anim>
                                    <p:anim calcmode="lin" valueType="num">
                                      <p:cBhvr additive="base">
                                        <p:cTn id="18" dur="250" fill="hold"/>
                                        <p:tgtEl>
                                          <p:spTgt spid="3">
                                            <p:graphicEl>
                                              <a:dgm id="{3B1CFBD5-0C6E-DE49-928B-97C17E4B4C87}"/>
                                            </p:graphic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graphicEl>
                                              <a:dgm id="{09AFA6FC-42F9-C745-97B2-539AFBBEDB98}"/>
                                            </p:graphicEl>
                                          </p:spTgt>
                                        </p:tgtEl>
                                        <p:attrNameLst>
                                          <p:attrName>style.visibility</p:attrName>
                                        </p:attrNameLst>
                                      </p:cBhvr>
                                      <p:to>
                                        <p:strVal val="visible"/>
                                      </p:to>
                                    </p:set>
                                    <p:anim calcmode="lin" valueType="num">
                                      <p:cBhvr additive="base">
                                        <p:cTn id="23" dur="250" fill="hold"/>
                                        <p:tgtEl>
                                          <p:spTgt spid="3">
                                            <p:graphicEl>
                                              <a:dgm id="{09AFA6FC-42F9-C745-97B2-539AFBBEDB98}"/>
                                            </p:graphicEl>
                                          </p:spTgt>
                                        </p:tgtEl>
                                        <p:attrNameLst>
                                          <p:attrName>ppt_x</p:attrName>
                                        </p:attrNameLst>
                                      </p:cBhvr>
                                      <p:tavLst>
                                        <p:tav tm="0">
                                          <p:val>
                                            <p:strVal val="#ppt_x"/>
                                          </p:val>
                                        </p:tav>
                                        <p:tav tm="100000">
                                          <p:val>
                                            <p:strVal val="#ppt_x"/>
                                          </p:val>
                                        </p:tav>
                                      </p:tavLst>
                                    </p:anim>
                                    <p:anim calcmode="lin" valueType="num">
                                      <p:cBhvr additive="base">
                                        <p:cTn id="24" dur="250" fill="hold"/>
                                        <p:tgtEl>
                                          <p:spTgt spid="3">
                                            <p:graphicEl>
                                              <a:dgm id="{09AFA6FC-42F9-C745-97B2-539AFBBEDB98}"/>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graphicEl>
                                              <a:dgm id="{EA9F23A3-DC3A-5B4C-9173-907F8592F150}"/>
                                            </p:graphicEl>
                                          </p:spTgt>
                                        </p:tgtEl>
                                        <p:attrNameLst>
                                          <p:attrName>style.visibility</p:attrName>
                                        </p:attrNameLst>
                                      </p:cBhvr>
                                      <p:to>
                                        <p:strVal val="visible"/>
                                      </p:to>
                                    </p:set>
                                    <p:anim calcmode="lin" valueType="num">
                                      <p:cBhvr additive="base">
                                        <p:cTn id="27" dur="250" fill="hold"/>
                                        <p:tgtEl>
                                          <p:spTgt spid="3">
                                            <p:graphicEl>
                                              <a:dgm id="{EA9F23A3-DC3A-5B4C-9173-907F8592F150}"/>
                                            </p:graphicEl>
                                          </p:spTgt>
                                        </p:tgtEl>
                                        <p:attrNameLst>
                                          <p:attrName>ppt_x</p:attrName>
                                        </p:attrNameLst>
                                      </p:cBhvr>
                                      <p:tavLst>
                                        <p:tav tm="0">
                                          <p:val>
                                            <p:strVal val="#ppt_x"/>
                                          </p:val>
                                        </p:tav>
                                        <p:tav tm="100000">
                                          <p:val>
                                            <p:strVal val="#ppt_x"/>
                                          </p:val>
                                        </p:tav>
                                      </p:tavLst>
                                    </p:anim>
                                    <p:anim calcmode="lin" valueType="num">
                                      <p:cBhvr additive="base">
                                        <p:cTn id="28" dur="250" fill="hold"/>
                                        <p:tgtEl>
                                          <p:spTgt spid="3">
                                            <p:graphicEl>
                                              <a:dgm id="{EA9F23A3-DC3A-5B4C-9173-907F8592F150}"/>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3">
                                            <p:graphicEl>
                                              <a:dgm id="{6D9A8522-465E-7B41-A047-D6E490CA6BEB}"/>
                                            </p:graphicEl>
                                          </p:spTgt>
                                        </p:tgtEl>
                                        <p:attrNameLst>
                                          <p:attrName>style.visibility</p:attrName>
                                        </p:attrNameLst>
                                      </p:cBhvr>
                                      <p:to>
                                        <p:strVal val="visible"/>
                                      </p:to>
                                    </p:set>
                                    <p:anim calcmode="lin" valueType="num">
                                      <p:cBhvr additive="base">
                                        <p:cTn id="33" dur="250" fill="hold"/>
                                        <p:tgtEl>
                                          <p:spTgt spid="3">
                                            <p:graphicEl>
                                              <a:dgm id="{6D9A8522-465E-7B41-A047-D6E490CA6BEB}"/>
                                            </p:graphicEl>
                                          </p:spTgt>
                                        </p:tgtEl>
                                        <p:attrNameLst>
                                          <p:attrName>ppt_x</p:attrName>
                                        </p:attrNameLst>
                                      </p:cBhvr>
                                      <p:tavLst>
                                        <p:tav tm="0">
                                          <p:val>
                                            <p:strVal val="#ppt_x"/>
                                          </p:val>
                                        </p:tav>
                                        <p:tav tm="100000">
                                          <p:val>
                                            <p:strVal val="#ppt_x"/>
                                          </p:val>
                                        </p:tav>
                                      </p:tavLst>
                                    </p:anim>
                                    <p:anim calcmode="lin" valueType="num">
                                      <p:cBhvr additive="base">
                                        <p:cTn id="34" dur="250" fill="hold"/>
                                        <p:tgtEl>
                                          <p:spTgt spid="3">
                                            <p:graphicEl>
                                              <a:dgm id="{6D9A8522-465E-7B41-A047-D6E490CA6BEB}"/>
                                            </p:graphicEl>
                                          </p:spTgt>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3">
                                            <p:graphicEl>
                                              <a:dgm id="{784D8A93-0E64-7148-8B35-3C4350896F5A}"/>
                                            </p:graphicEl>
                                          </p:spTgt>
                                        </p:tgtEl>
                                        <p:attrNameLst>
                                          <p:attrName>style.visibility</p:attrName>
                                        </p:attrNameLst>
                                      </p:cBhvr>
                                      <p:to>
                                        <p:strVal val="visible"/>
                                      </p:to>
                                    </p:set>
                                    <p:anim calcmode="lin" valueType="num">
                                      <p:cBhvr additive="base">
                                        <p:cTn id="37" dur="250" fill="hold"/>
                                        <p:tgtEl>
                                          <p:spTgt spid="3">
                                            <p:graphicEl>
                                              <a:dgm id="{784D8A93-0E64-7148-8B35-3C4350896F5A}"/>
                                            </p:graphicEl>
                                          </p:spTgt>
                                        </p:tgtEl>
                                        <p:attrNameLst>
                                          <p:attrName>ppt_x</p:attrName>
                                        </p:attrNameLst>
                                      </p:cBhvr>
                                      <p:tavLst>
                                        <p:tav tm="0">
                                          <p:val>
                                            <p:strVal val="#ppt_x"/>
                                          </p:val>
                                        </p:tav>
                                        <p:tav tm="100000">
                                          <p:val>
                                            <p:strVal val="#ppt_x"/>
                                          </p:val>
                                        </p:tav>
                                      </p:tavLst>
                                    </p:anim>
                                    <p:anim calcmode="lin" valueType="num">
                                      <p:cBhvr additive="base">
                                        <p:cTn id="38" dur="250" fill="hold"/>
                                        <p:tgtEl>
                                          <p:spTgt spid="3">
                                            <p:graphicEl>
                                              <a:dgm id="{784D8A93-0E64-7148-8B35-3C4350896F5A}"/>
                                            </p:graphic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graphicEl>
                                              <a:dgm id="{295377E2-AB2C-FB44-8C59-5BAE67C9AE2E}"/>
                                            </p:graphicEl>
                                          </p:spTgt>
                                        </p:tgtEl>
                                        <p:attrNameLst>
                                          <p:attrName>style.visibility</p:attrName>
                                        </p:attrNameLst>
                                      </p:cBhvr>
                                      <p:to>
                                        <p:strVal val="visible"/>
                                      </p:to>
                                    </p:set>
                                    <p:anim calcmode="lin" valueType="num">
                                      <p:cBhvr additive="base">
                                        <p:cTn id="43" dur="250" fill="hold"/>
                                        <p:tgtEl>
                                          <p:spTgt spid="3">
                                            <p:graphicEl>
                                              <a:dgm id="{295377E2-AB2C-FB44-8C59-5BAE67C9AE2E}"/>
                                            </p:graphicEl>
                                          </p:spTgt>
                                        </p:tgtEl>
                                        <p:attrNameLst>
                                          <p:attrName>ppt_x</p:attrName>
                                        </p:attrNameLst>
                                      </p:cBhvr>
                                      <p:tavLst>
                                        <p:tav tm="0">
                                          <p:val>
                                            <p:strVal val="#ppt_x"/>
                                          </p:val>
                                        </p:tav>
                                        <p:tav tm="100000">
                                          <p:val>
                                            <p:strVal val="#ppt_x"/>
                                          </p:val>
                                        </p:tav>
                                      </p:tavLst>
                                    </p:anim>
                                    <p:anim calcmode="lin" valueType="num">
                                      <p:cBhvr additive="base">
                                        <p:cTn id="44" dur="250" fill="hold"/>
                                        <p:tgtEl>
                                          <p:spTgt spid="3">
                                            <p:graphicEl>
                                              <a:dgm id="{295377E2-AB2C-FB44-8C59-5BAE67C9AE2E}"/>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graphicEl>
                                              <a:dgm id="{1A0A6F66-1718-5745-84D7-E058CC74D30E}"/>
                                            </p:graphicEl>
                                          </p:spTgt>
                                        </p:tgtEl>
                                        <p:attrNameLst>
                                          <p:attrName>style.visibility</p:attrName>
                                        </p:attrNameLst>
                                      </p:cBhvr>
                                      <p:to>
                                        <p:strVal val="visible"/>
                                      </p:to>
                                    </p:set>
                                    <p:anim calcmode="lin" valueType="num">
                                      <p:cBhvr additive="base">
                                        <p:cTn id="47" dur="250" fill="hold"/>
                                        <p:tgtEl>
                                          <p:spTgt spid="3">
                                            <p:graphicEl>
                                              <a:dgm id="{1A0A6F66-1718-5745-84D7-E058CC74D30E}"/>
                                            </p:graphicEl>
                                          </p:spTgt>
                                        </p:tgtEl>
                                        <p:attrNameLst>
                                          <p:attrName>ppt_x</p:attrName>
                                        </p:attrNameLst>
                                      </p:cBhvr>
                                      <p:tavLst>
                                        <p:tav tm="0">
                                          <p:val>
                                            <p:strVal val="#ppt_x"/>
                                          </p:val>
                                        </p:tav>
                                        <p:tav tm="100000">
                                          <p:val>
                                            <p:strVal val="#ppt_x"/>
                                          </p:val>
                                        </p:tav>
                                      </p:tavLst>
                                    </p:anim>
                                    <p:anim calcmode="lin" valueType="num">
                                      <p:cBhvr additive="base">
                                        <p:cTn id="48" dur="250" fill="hold"/>
                                        <p:tgtEl>
                                          <p:spTgt spid="3">
                                            <p:graphicEl>
                                              <a:dgm id="{1A0A6F66-1718-5745-84D7-E058CC74D30E}"/>
                                            </p:graphic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1" fill="hold" grpId="0" nodeType="clickEffect">
                                  <p:stCondLst>
                                    <p:cond delay="0"/>
                                  </p:stCondLst>
                                  <p:childTnLst>
                                    <p:set>
                                      <p:cBhvr>
                                        <p:cTn id="52" dur="1" fill="hold">
                                          <p:stCondLst>
                                            <p:cond delay="0"/>
                                          </p:stCondLst>
                                        </p:cTn>
                                        <p:tgtEl>
                                          <p:spTgt spid="3">
                                            <p:graphicEl>
                                              <a:dgm id="{4F76E063-AE31-C34A-B998-E72B69FCD751}"/>
                                            </p:graphicEl>
                                          </p:spTgt>
                                        </p:tgtEl>
                                        <p:attrNameLst>
                                          <p:attrName>style.visibility</p:attrName>
                                        </p:attrNameLst>
                                      </p:cBhvr>
                                      <p:to>
                                        <p:strVal val="visible"/>
                                      </p:to>
                                    </p:set>
                                    <p:anim calcmode="lin" valueType="num">
                                      <p:cBhvr additive="base">
                                        <p:cTn id="53" dur="250" fill="hold"/>
                                        <p:tgtEl>
                                          <p:spTgt spid="3">
                                            <p:graphicEl>
                                              <a:dgm id="{4F76E063-AE31-C34A-B998-E72B69FCD751}"/>
                                            </p:graphicEl>
                                          </p:spTgt>
                                        </p:tgtEl>
                                        <p:attrNameLst>
                                          <p:attrName>ppt_x</p:attrName>
                                        </p:attrNameLst>
                                      </p:cBhvr>
                                      <p:tavLst>
                                        <p:tav tm="0">
                                          <p:val>
                                            <p:strVal val="#ppt_x"/>
                                          </p:val>
                                        </p:tav>
                                        <p:tav tm="100000">
                                          <p:val>
                                            <p:strVal val="#ppt_x"/>
                                          </p:val>
                                        </p:tav>
                                      </p:tavLst>
                                    </p:anim>
                                    <p:anim calcmode="lin" valueType="num">
                                      <p:cBhvr additive="base">
                                        <p:cTn id="54" dur="250" fill="hold"/>
                                        <p:tgtEl>
                                          <p:spTgt spid="3">
                                            <p:graphicEl>
                                              <a:dgm id="{4F76E063-AE31-C34A-B998-E72B69FCD751}"/>
                                            </p:graphicEl>
                                          </p:spTgt>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0"/>
                                  </p:stCondLst>
                                  <p:childTnLst>
                                    <p:set>
                                      <p:cBhvr>
                                        <p:cTn id="56" dur="1" fill="hold">
                                          <p:stCondLst>
                                            <p:cond delay="0"/>
                                          </p:stCondLst>
                                        </p:cTn>
                                        <p:tgtEl>
                                          <p:spTgt spid="3">
                                            <p:graphicEl>
                                              <a:dgm id="{0E8F8BD7-23E3-2D48-BC05-82705344D1D4}"/>
                                            </p:graphicEl>
                                          </p:spTgt>
                                        </p:tgtEl>
                                        <p:attrNameLst>
                                          <p:attrName>style.visibility</p:attrName>
                                        </p:attrNameLst>
                                      </p:cBhvr>
                                      <p:to>
                                        <p:strVal val="visible"/>
                                      </p:to>
                                    </p:set>
                                    <p:anim calcmode="lin" valueType="num">
                                      <p:cBhvr additive="base">
                                        <p:cTn id="57" dur="250" fill="hold"/>
                                        <p:tgtEl>
                                          <p:spTgt spid="3">
                                            <p:graphicEl>
                                              <a:dgm id="{0E8F8BD7-23E3-2D48-BC05-82705344D1D4}"/>
                                            </p:graphicEl>
                                          </p:spTgt>
                                        </p:tgtEl>
                                        <p:attrNameLst>
                                          <p:attrName>ppt_x</p:attrName>
                                        </p:attrNameLst>
                                      </p:cBhvr>
                                      <p:tavLst>
                                        <p:tav tm="0">
                                          <p:val>
                                            <p:strVal val="#ppt_x"/>
                                          </p:val>
                                        </p:tav>
                                        <p:tav tm="100000">
                                          <p:val>
                                            <p:strVal val="#ppt_x"/>
                                          </p:val>
                                        </p:tav>
                                      </p:tavLst>
                                    </p:anim>
                                    <p:anim calcmode="lin" valueType="num">
                                      <p:cBhvr additive="base">
                                        <p:cTn id="58" dur="250" fill="hold"/>
                                        <p:tgtEl>
                                          <p:spTgt spid="3">
                                            <p:graphicEl>
                                              <a:dgm id="{0E8F8BD7-23E3-2D48-BC05-82705344D1D4}"/>
                                            </p:graphicEl>
                                          </p:spTgt>
                                        </p:tgtEl>
                                        <p:attrNameLst>
                                          <p:attrName>ppt_y</p:attrName>
                                        </p:attrNameLst>
                                      </p:cBhvr>
                                      <p:tavLst>
                                        <p:tav tm="0">
                                          <p:val>
                                            <p:strVal val="0-#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graphicEl>
                                              <a:dgm id="{2C1A1041-6EA3-D64F-980B-6CB9B8A2DAC2}"/>
                                            </p:graphicEl>
                                          </p:spTgt>
                                        </p:tgtEl>
                                        <p:attrNameLst>
                                          <p:attrName>style.visibility</p:attrName>
                                        </p:attrNameLst>
                                      </p:cBhvr>
                                      <p:to>
                                        <p:strVal val="visible"/>
                                      </p:to>
                                    </p:set>
                                    <p:anim calcmode="lin" valueType="num">
                                      <p:cBhvr additive="base">
                                        <p:cTn id="63" dur="250" fill="hold"/>
                                        <p:tgtEl>
                                          <p:spTgt spid="3">
                                            <p:graphicEl>
                                              <a:dgm id="{2C1A1041-6EA3-D64F-980B-6CB9B8A2DAC2}"/>
                                            </p:graphicEl>
                                          </p:spTgt>
                                        </p:tgtEl>
                                        <p:attrNameLst>
                                          <p:attrName>ppt_x</p:attrName>
                                        </p:attrNameLst>
                                      </p:cBhvr>
                                      <p:tavLst>
                                        <p:tav tm="0">
                                          <p:val>
                                            <p:strVal val="#ppt_x"/>
                                          </p:val>
                                        </p:tav>
                                        <p:tav tm="100000">
                                          <p:val>
                                            <p:strVal val="#ppt_x"/>
                                          </p:val>
                                        </p:tav>
                                      </p:tavLst>
                                    </p:anim>
                                    <p:anim calcmode="lin" valueType="num">
                                      <p:cBhvr additive="base">
                                        <p:cTn id="64" dur="250" fill="hold"/>
                                        <p:tgtEl>
                                          <p:spTgt spid="3">
                                            <p:graphicEl>
                                              <a:dgm id="{2C1A1041-6EA3-D64F-980B-6CB9B8A2DAC2}"/>
                                            </p:graphic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
                                            <p:graphicEl>
                                              <a:dgm id="{9B36873F-240D-464B-911D-EBA731378FEB}"/>
                                            </p:graphicEl>
                                          </p:spTgt>
                                        </p:tgtEl>
                                        <p:attrNameLst>
                                          <p:attrName>style.visibility</p:attrName>
                                        </p:attrNameLst>
                                      </p:cBhvr>
                                      <p:to>
                                        <p:strVal val="visible"/>
                                      </p:to>
                                    </p:set>
                                    <p:anim calcmode="lin" valueType="num">
                                      <p:cBhvr additive="base">
                                        <p:cTn id="67" dur="250" fill="hold"/>
                                        <p:tgtEl>
                                          <p:spTgt spid="3">
                                            <p:graphicEl>
                                              <a:dgm id="{9B36873F-240D-464B-911D-EBA731378FEB}"/>
                                            </p:graphicEl>
                                          </p:spTgt>
                                        </p:tgtEl>
                                        <p:attrNameLst>
                                          <p:attrName>ppt_x</p:attrName>
                                        </p:attrNameLst>
                                      </p:cBhvr>
                                      <p:tavLst>
                                        <p:tav tm="0">
                                          <p:val>
                                            <p:strVal val="#ppt_x"/>
                                          </p:val>
                                        </p:tav>
                                        <p:tav tm="100000">
                                          <p:val>
                                            <p:strVal val="#ppt_x"/>
                                          </p:val>
                                        </p:tav>
                                      </p:tavLst>
                                    </p:anim>
                                    <p:anim calcmode="lin" valueType="num">
                                      <p:cBhvr additive="base">
                                        <p:cTn id="68" dur="250" fill="hold"/>
                                        <p:tgtEl>
                                          <p:spTgt spid="3">
                                            <p:graphicEl>
                                              <a:dgm id="{9B36873F-240D-464B-911D-EBA731378FEB}"/>
                                            </p:graphic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3">
                                            <p:graphicEl>
                                              <a:dgm id="{0D6CD0A6-FF94-A947-858F-4F2EED28FEC4}"/>
                                            </p:graphicEl>
                                          </p:spTgt>
                                        </p:tgtEl>
                                        <p:attrNameLst>
                                          <p:attrName>style.visibility</p:attrName>
                                        </p:attrNameLst>
                                      </p:cBhvr>
                                      <p:to>
                                        <p:strVal val="visible"/>
                                      </p:to>
                                    </p:set>
                                    <p:anim calcmode="lin" valueType="num">
                                      <p:cBhvr additive="base">
                                        <p:cTn id="73" dur="250" fill="hold"/>
                                        <p:tgtEl>
                                          <p:spTgt spid="3">
                                            <p:graphicEl>
                                              <a:dgm id="{0D6CD0A6-FF94-A947-858F-4F2EED28FEC4}"/>
                                            </p:graphicEl>
                                          </p:spTgt>
                                        </p:tgtEl>
                                        <p:attrNameLst>
                                          <p:attrName>ppt_x</p:attrName>
                                        </p:attrNameLst>
                                      </p:cBhvr>
                                      <p:tavLst>
                                        <p:tav tm="0">
                                          <p:val>
                                            <p:strVal val="#ppt_x"/>
                                          </p:val>
                                        </p:tav>
                                        <p:tav tm="100000">
                                          <p:val>
                                            <p:strVal val="#ppt_x"/>
                                          </p:val>
                                        </p:tav>
                                      </p:tavLst>
                                    </p:anim>
                                    <p:anim calcmode="lin" valueType="num">
                                      <p:cBhvr additive="base">
                                        <p:cTn id="74" dur="250" fill="hold"/>
                                        <p:tgtEl>
                                          <p:spTgt spid="3">
                                            <p:graphicEl>
                                              <a:dgm id="{0D6CD0A6-FF94-A947-858F-4F2EED28FEC4}"/>
                                            </p:graphicEl>
                                          </p:spTgt>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0"/>
                                  </p:stCondLst>
                                  <p:childTnLst>
                                    <p:set>
                                      <p:cBhvr>
                                        <p:cTn id="76" dur="1" fill="hold">
                                          <p:stCondLst>
                                            <p:cond delay="0"/>
                                          </p:stCondLst>
                                        </p:cTn>
                                        <p:tgtEl>
                                          <p:spTgt spid="3">
                                            <p:graphicEl>
                                              <a:dgm id="{F6A94D03-1914-3141-83D9-D2ED45883C55}"/>
                                            </p:graphicEl>
                                          </p:spTgt>
                                        </p:tgtEl>
                                        <p:attrNameLst>
                                          <p:attrName>style.visibility</p:attrName>
                                        </p:attrNameLst>
                                      </p:cBhvr>
                                      <p:to>
                                        <p:strVal val="visible"/>
                                      </p:to>
                                    </p:set>
                                    <p:anim calcmode="lin" valueType="num">
                                      <p:cBhvr additive="base">
                                        <p:cTn id="77" dur="250" fill="hold"/>
                                        <p:tgtEl>
                                          <p:spTgt spid="3">
                                            <p:graphicEl>
                                              <a:dgm id="{F6A94D03-1914-3141-83D9-D2ED45883C55}"/>
                                            </p:graphicEl>
                                          </p:spTgt>
                                        </p:tgtEl>
                                        <p:attrNameLst>
                                          <p:attrName>ppt_x</p:attrName>
                                        </p:attrNameLst>
                                      </p:cBhvr>
                                      <p:tavLst>
                                        <p:tav tm="0">
                                          <p:val>
                                            <p:strVal val="#ppt_x"/>
                                          </p:val>
                                        </p:tav>
                                        <p:tav tm="100000">
                                          <p:val>
                                            <p:strVal val="#ppt_x"/>
                                          </p:val>
                                        </p:tav>
                                      </p:tavLst>
                                    </p:anim>
                                    <p:anim calcmode="lin" valueType="num">
                                      <p:cBhvr additive="base">
                                        <p:cTn id="78" dur="250" fill="hold"/>
                                        <p:tgtEl>
                                          <p:spTgt spid="3">
                                            <p:graphicEl>
                                              <a:dgm id="{F6A94D03-1914-3141-83D9-D2ED45883C55}"/>
                                            </p:graphicEl>
                                          </p:spTgt>
                                        </p:tgtEl>
                                        <p:attrNameLst>
                                          <p:attrName>ppt_y</p:attrName>
                                        </p:attrNameLst>
                                      </p:cBhvr>
                                      <p:tavLst>
                                        <p:tav tm="0">
                                          <p:val>
                                            <p:strVal val="0-#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3">
                                            <p:graphicEl>
                                              <a:dgm id="{CCA0A920-13EF-FD41-BF55-CEF6AA5EB169}"/>
                                            </p:graphicEl>
                                          </p:spTgt>
                                        </p:tgtEl>
                                        <p:attrNameLst>
                                          <p:attrName>style.visibility</p:attrName>
                                        </p:attrNameLst>
                                      </p:cBhvr>
                                      <p:to>
                                        <p:strVal val="visible"/>
                                      </p:to>
                                    </p:set>
                                    <p:anim calcmode="lin" valueType="num">
                                      <p:cBhvr additive="base">
                                        <p:cTn id="83" dur="250" fill="hold"/>
                                        <p:tgtEl>
                                          <p:spTgt spid="3">
                                            <p:graphicEl>
                                              <a:dgm id="{CCA0A920-13EF-FD41-BF55-CEF6AA5EB169}"/>
                                            </p:graphicEl>
                                          </p:spTgt>
                                        </p:tgtEl>
                                        <p:attrNameLst>
                                          <p:attrName>ppt_x</p:attrName>
                                        </p:attrNameLst>
                                      </p:cBhvr>
                                      <p:tavLst>
                                        <p:tav tm="0">
                                          <p:val>
                                            <p:strVal val="#ppt_x"/>
                                          </p:val>
                                        </p:tav>
                                        <p:tav tm="100000">
                                          <p:val>
                                            <p:strVal val="#ppt_x"/>
                                          </p:val>
                                        </p:tav>
                                      </p:tavLst>
                                    </p:anim>
                                    <p:anim calcmode="lin" valueType="num">
                                      <p:cBhvr additive="base">
                                        <p:cTn id="84" dur="250" fill="hold"/>
                                        <p:tgtEl>
                                          <p:spTgt spid="3">
                                            <p:graphicEl>
                                              <a:dgm id="{CCA0A920-13EF-FD41-BF55-CEF6AA5EB169}"/>
                                            </p:graphicEl>
                                          </p:spTgt>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
                                            <p:graphicEl>
                                              <a:dgm id="{24F6052F-F47A-0B48-AAF8-1671A63455EC}"/>
                                            </p:graphicEl>
                                          </p:spTgt>
                                        </p:tgtEl>
                                        <p:attrNameLst>
                                          <p:attrName>style.visibility</p:attrName>
                                        </p:attrNameLst>
                                      </p:cBhvr>
                                      <p:to>
                                        <p:strVal val="visible"/>
                                      </p:to>
                                    </p:set>
                                    <p:anim calcmode="lin" valueType="num">
                                      <p:cBhvr additive="base">
                                        <p:cTn id="87" dur="250" fill="hold"/>
                                        <p:tgtEl>
                                          <p:spTgt spid="3">
                                            <p:graphicEl>
                                              <a:dgm id="{24F6052F-F47A-0B48-AAF8-1671A63455EC}"/>
                                            </p:graphicEl>
                                          </p:spTgt>
                                        </p:tgtEl>
                                        <p:attrNameLst>
                                          <p:attrName>ppt_x</p:attrName>
                                        </p:attrNameLst>
                                      </p:cBhvr>
                                      <p:tavLst>
                                        <p:tav tm="0">
                                          <p:val>
                                            <p:strVal val="#ppt_x"/>
                                          </p:val>
                                        </p:tav>
                                        <p:tav tm="100000">
                                          <p:val>
                                            <p:strVal val="#ppt_x"/>
                                          </p:val>
                                        </p:tav>
                                      </p:tavLst>
                                    </p:anim>
                                    <p:anim calcmode="lin" valueType="num">
                                      <p:cBhvr additive="base">
                                        <p:cTn id="88" dur="250" fill="hold"/>
                                        <p:tgtEl>
                                          <p:spTgt spid="3">
                                            <p:graphicEl>
                                              <a:dgm id="{24F6052F-F47A-0B48-AAF8-1671A63455EC}"/>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7288-9DB4-9EC3-2AA8-7D4CF05CB322}"/>
              </a:ext>
            </a:extLst>
          </p:cNvPr>
          <p:cNvSpPr>
            <a:spLocks noGrp="1"/>
          </p:cNvSpPr>
          <p:nvPr>
            <p:ph type="title"/>
          </p:nvPr>
        </p:nvSpPr>
        <p:spPr/>
        <p:txBody>
          <a:bodyPr/>
          <a:lstStyle/>
          <a:p>
            <a:r>
              <a:rPr lang="en-US" dirty="0"/>
              <a:t>Diversity</a:t>
            </a:r>
          </a:p>
        </p:txBody>
      </p:sp>
      <p:sp>
        <p:nvSpPr>
          <p:cNvPr id="3" name="Slide Number Placeholder 2">
            <a:extLst>
              <a:ext uri="{FF2B5EF4-FFF2-40B4-BE49-F238E27FC236}">
                <a16:creationId xmlns:a16="http://schemas.microsoft.com/office/drawing/2014/main" id="{6F750003-5BA4-7A76-5923-EA31970DCD28}"/>
              </a:ext>
            </a:extLst>
          </p:cNvPr>
          <p:cNvSpPr>
            <a:spLocks noGrp="1"/>
          </p:cNvSpPr>
          <p:nvPr>
            <p:ph type="sldNum" sz="quarter" idx="11"/>
          </p:nvPr>
        </p:nvSpPr>
        <p:spPr/>
        <p:txBody>
          <a:bodyPr/>
          <a:lstStyle/>
          <a:p>
            <a:fld id="{603D9256-AA16-41A7-A1C0-96DC3C1A0123}" type="slidenum">
              <a:rPr lang="en-GB" noProof="0" smtClean="0"/>
              <a:t>11</a:t>
            </a:fld>
            <a:endParaRPr lang="en-GB" noProof="0" dirty="0"/>
          </a:p>
        </p:txBody>
      </p:sp>
      <p:sp>
        <p:nvSpPr>
          <p:cNvPr id="4" name="Content Placeholder 3">
            <a:extLst>
              <a:ext uri="{FF2B5EF4-FFF2-40B4-BE49-F238E27FC236}">
                <a16:creationId xmlns:a16="http://schemas.microsoft.com/office/drawing/2014/main" id="{A234EBA6-50F4-9911-817A-8DE6392A36C4}"/>
              </a:ext>
            </a:extLst>
          </p:cNvPr>
          <p:cNvSpPr>
            <a:spLocks noGrp="1"/>
          </p:cNvSpPr>
          <p:nvPr>
            <p:ph sz="quarter" idx="12"/>
          </p:nvPr>
        </p:nvSpPr>
        <p:spPr/>
        <p:txBody>
          <a:bodyPr/>
          <a:lstStyle/>
          <a:p>
            <a:endParaRPr lang="en-US" dirty="0"/>
          </a:p>
        </p:txBody>
      </p:sp>
      <p:pic>
        <p:nvPicPr>
          <p:cNvPr id="9" name="Picture 8">
            <a:extLst>
              <a:ext uri="{FF2B5EF4-FFF2-40B4-BE49-F238E27FC236}">
                <a16:creationId xmlns:a16="http://schemas.microsoft.com/office/drawing/2014/main" id="{29351187-F89F-F564-01EB-2DE594F77599}"/>
              </a:ext>
            </a:extLst>
          </p:cNvPr>
          <p:cNvPicPr>
            <a:picLocks noChangeAspect="1"/>
          </p:cNvPicPr>
          <p:nvPr/>
        </p:nvPicPr>
        <p:blipFill>
          <a:blip r:embed="rId2"/>
          <a:srcRect l="7014" t="15856" r="5529" b="7661"/>
          <a:stretch>
            <a:fillRect/>
          </a:stretch>
        </p:blipFill>
        <p:spPr>
          <a:xfrm>
            <a:off x="1824979" y="1440000"/>
            <a:ext cx="8902373" cy="5281184"/>
          </a:xfrm>
          <a:prstGeom prst="rect">
            <a:avLst/>
          </a:prstGeom>
        </p:spPr>
      </p:pic>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41861810-FC9C-50E9-5158-19980D1855CC}"/>
                  </a:ext>
                </a:extLst>
              </p14:cNvPr>
              <p14:cNvContentPartPr/>
              <p14:nvPr/>
            </p14:nvContentPartPr>
            <p14:xfrm>
              <a:off x="7300484" y="2060848"/>
              <a:ext cx="1924514" cy="1584745"/>
            </p14:xfrm>
          </p:contentPart>
        </mc:Choice>
        <mc:Fallback xmlns="">
          <p:pic>
            <p:nvPicPr>
              <p:cNvPr id="10" name="Ink 9">
                <a:extLst>
                  <a:ext uri="{FF2B5EF4-FFF2-40B4-BE49-F238E27FC236}">
                    <a16:creationId xmlns:a16="http://schemas.microsoft.com/office/drawing/2014/main" id="{41861810-FC9C-50E9-5158-19980D1855CC}"/>
                  </a:ext>
                </a:extLst>
              </p:cNvPr>
              <p:cNvPicPr/>
              <p:nvPr/>
            </p:nvPicPr>
            <p:blipFill>
              <a:blip r:embed="rId4"/>
              <a:stretch>
                <a:fillRect/>
              </a:stretch>
            </p:blipFill>
            <p:spPr>
              <a:xfrm>
                <a:off x="7281394" y="2041759"/>
                <a:ext cx="1962334" cy="162220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28914741-DCDC-4C48-7FF6-D0DC2E98CDE9}"/>
                  </a:ext>
                </a:extLst>
              </p14:cNvPr>
              <p14:cNvContentPartPr/>
              <p14:nvPr/>
            </p14:nvContentPartPr>
            <p14:xfrm>
              <a:off x="2635611" y="3484609"/>
              <a:ext cx="1620292" cy="1933392"/>
            </p14:xfrm>
          </p:contentPart>
        </mc:Choice>
        <mc:Fallback xmlns="">
          <p:pic>
            <p:nvPicPr>
              <p:cNvPr id="11" name="Ink 10">
                <a:extLst>
                  <a:ext uri="{FF2B5EF4-FFF2-40B4-BE49-F238E27FC236}">
                    <a16:creationId xmlns:a16="http://schemas.microsoft.com/office/drawing/2014/main" id="{28914741-DCDC-4C48-7FF6-D0DC2E98CDE9}"/>
                  </a:ext>
                </a:extLst>
              </p:cNvPr>
              <p:cNvPicPr/>
              <p:nvPr/>
            </p:nvPicPr>
            <p:blipFill>
              <a:blip r:embed="rId6"/>
              <a:stretch>
                <a:fillRect/>
              </a:stretch>
            </p:blipFill>
            <p:spPr>
              <a:xfrm>
                <a:off x="2616523" y="3465527"/>
                <a:ext cx="1658107" cy="1970836"/>
              </a:xfrm>
              <a:prstGeom prst="rect">
                <a:avLst/>
              </a:prstGeom>
            </p:spPr>
          </p:pic>
        </mc:Fallback>
      </mc:AlternateContent>
      <p:sp>
        <p:nvSpPr>
          <p:cNvPr id="5" name="5-point Star 4">
            <a:extLst>
              <a:ext uri="{FF2B5EF4-FFF2-40B4-BE49-F238E27FC236}">
                <a16:creationId xmlns:a16="http://schemas.microsoft.com/office/drawing/2014/main" id="{7A528566-162D-DDC7-6A92-87629B8EB477}"/>
              </a:ext>
            </a:extLst>
          </p:cNvPr>
          <p:cNvSpPr/>
          <p:nvPr/>
        </p:nvSpPr>
        <p:spPr>
          <a:xfrm>
            <a:off x="6600056" y="5766043"/>
            <a:ext cx="268380" cy="25524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57329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7288-9DB4-9EC3-2AA8-7D4CF05CB322}"/>
              </a:ext>
            </a:extLst>
          </p:cNvPr>
          <p:cNvSpPr>
            <a:spLocks noGrp="1"/>
          </p:cNvSpPr>
          <p:nvPr>
            <p:ph type="title"/>
          </p:nvPr>
        </p:nvSpPr>
        <p:spPr/>
        <p:txBody>
          <a:bodyPr/>
          <a:lstStyle/>
          <a:p>
            <a:r>
              <a:rPr lang="en-US" dirty="0"/>
              <a:t>Diversity</a:t>
            </a:r>
          </a:p>
        </p:txBody>
      </p:sp>
      <p:sp>
        <p:nvSpPr>
          <p:cNvPr id="3" name="Slide Number Placeholder 2">
            <a:extLst>
              <a:ext uri="{FF2B5EF4-FFF2-40B4-BE49-F238E27FC236}">
                <a16:creationId xmlns:a16="http://schemas.microsoft.com/office/drawing/2014/main" id="{6F750003-5BA4-7A76-5923-EA31970DCD28}"/>
              </a:ext>
            </a:extLst>
          </p:cNvPr>
          <p:cNvSpPr>
            <a:spLocks noGrp="1"/>
          </p:cNvSpPr>
          <p:nvPr>
            <p:ph type="sldNum" sz="quarter" idx="11"/>
          </p:nvPr>
        </p:nvSpPr>
        <p:spPr/>
        <p:txBody>
          <a:bodyPr/>
          <a:lstStyle/>
          <a:p>
            <a:fld id="{603D9256-AA16-41A7-A1C0-96DC3C1A0123}" type="slidenum">
              <a:rPr lang="en-GB" noProof="0" smtClean="0"/>
              <a:t>12</a:t>
            </a:fld>
            <a:endParaRPr lang="en-GB" noProof="0" dirty="0"/>
          </a:p>
        </p:txBody>
      </p:sp>
      <p:sp>
        <p:nvSpPr>
          <p:cNvPr id="4" name="Content Placeholder 3">
            <a:extLst>
              <a:ext uri="{FF2B5EF4-FFF2-40B4-BE49-F238E27FC236}">
                <a16:creationId xmlns:a16="http://schemas.microsoft.com/office/drawing/2014/main" id="{A234EBA6-50F4-9911-817A-8DE6392A36C4}"/>
              </a:ext>
            </a:extLst>
          </p:cNvPr>
          <p:cNvSpPr>
            <a:spLocks noGrp="1"/>
          </p:cNvSpPr>
          <p:nvPr>
            <p:ph sz="quarter" idx="12"/>
          </p:nvPr>
        </p:nvSpPr>
        <p:spPr/>
        <p:txBody>
          <a:bodyPr/>
          <a:lstStyle/>
          <a:p>
            <a:endParaRPr lang="en-US" dirty="0"/>
          </a:p>
        </p:txBody>
      </p:sp>
      <p:pic>
        <p:nvPicPr>
          <p:cNvPr id="1028" name="Picture 4">
            <a:extLst>
              <a:ext uri="{FF2B5EF4-FFF2-40B4-BE49-F238E27FC236}">
                <a16:creationId xmlns:a16="http://schemas.microsoft.com/office/drawing/2014/main" id="{2EDA85D2-03F0-7332-17BB-8DED6BEBE3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340" y="1440000"/>
            <a:ext cx="4883660" cy="46590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C8B3428-CFE6-33C9-2372-1316FA55A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89" y="1178800"/>
            <a:ext cx="6031521" cy="56792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5FABD312-92FE-04E8-F96E-28D5DC93641F}"/>
                  </a:ext>
                </a:extLst>
              </p14:cNvPr>
              <p14:cNvContentPartPr/>
              <p14:nvPr/>
            </p14:nvContentPartPr>
            <p14:xfrm>
              <a:off x="8203798" y="4005064"/>
              <a:ext cx="2274300" cy="1872777"/>
            </p14:xfrm>
          </p:contentPart>
        </mc:Choice>
        <mc:Fallback xmlns="">
          <p:pic>
            <p:nvPicPr>
              <p:cNvPr id="9" name="Ink 8">
                <a:extLst>
                  <a:ext uri="{FF2B5EF4-FFF2-40B4-BE49-F238E27FC236}">
                    <a16:creationId xmlns:a16="http://schemas.microsoft.com/office/drawing/2014/main" id="{5FABD312-92FE-04E8-F96E-28D5DC93641F}"/>
                  </a:ext>
                </a:extLst>
              </p:cNvPr>
              <p:cNvPicPr/>
              <p:nvPr/>
            </p:nvPicPr>
            <p:blipFill>
              <a:blip r:embed="rId5"/>
              <a:stretch>
                <a:fillRect/>
              </a:stretch>
            </p:blipFill>
            <p:spPr>
              <a:xfrm>
                <a:off x="8184707" y="3985972"/>
                <a:ext cx="2312121" cy="1910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5EC36C77-F69C-4723-1E8E-1266F5172BE9}"/>
                  </a:ext>
                </a:extLst>
              </p14:cNvPr>
              <p14:cNvContentPartPr/>
              <p14:nvPr/>
            </p14:nvContentPartPr>
            <p14:xfrm>
              <a:off x="2242552" y="3789040"/>
              <a:ext cx="1832311" cy="2186381"/>
            </p14:xfrm>
          </p:contentPart>
        </mc:Choice>
        <mc:Fallback xmlns="">
          <p:pic>
            <p:nvPicPr>
              <p:cNvPr id="10" name="Ink 9">
                <a:extLst>
                  <a:ext uri="{FF2B5EF4-FFF2-40B4-BE49-F238E27FC236}">
                    <a16:creationId xmlns:a16="http://schemas.microsoft.com/office/drawing/2014/main" id="{5EC36C77-F69C-4723-1E8E-1266F5172BE9}"/>
                  </a:ext>
                </a:extLst>
              </p:cNvPr>
              <p:cNvPicPr/>
              <p:nvPr/>
            </p:nvPicPr>
            <p:blipFill>
              <a:blip r:embed="rId7"/>
              <a:stretch>
                <a:fillRect/>
              </a:stretch>
            </p:blipFill>
            <p:spPr>
              <a:xfrm>
                <a:off x="2223465" y="3769956"/>
                <a:ext cx="1870124" cy="2223829"/>
              </a:xfrm>
              <a:prstGeom prst="rect">
                <a:avLst/>
              </a:prstGeom>
            </p:spPr>
          </p:pic>
        </mc:Fallback>
      </mc:AlternateContent>
    </p:spTree>
    <p:extLst>
      <p:ext uri="{BB962C8B-B14F-4D97-AF65-F5344CB8AC3E}">
        <p14:creationId xmlns:p14="http://schemas.microsoft.com/office/powerpoint/2010/main" val="1645183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A2F3-DD0A-C1A5-13B7-480D555FC2D0}"/>
              </a:ext>
            </a:extLst>
          </p:cNvPr>
          <p:cNvSpPr>
            <a:spLocks noGrp="1"/>
          </p:cNvSpPr>
          <p:nvPr>
            <p:ph type="title"/>
          </p:nvPr>
        </p:nvSpPr>
        <p:spPr>
          <a:xfrm>
            <a:off x="2754977" y="468000"/>
            <a:ext cx="9236086" cy="900000"/>
          </a:xfrm>
        </p:spPr>
        <p:txBody>
          <a:bodyPr anchor="ctr">
            <a:normAutofit/>
          </a:bodyPr>
          <a:lstStyle/>
          <a:p>
            <a:r>
              <a:rPr lang="en-US" dirty="0"/>
              <a:t>Diversity</a:t>
            </a:r>
          </a:p>
        </p:txBody>
      </p:sp>
      <p:sp>
        <p:nvSpPr>
          <p:cNvPr id="12" name="Content Placeholder 3">
            <a:extLst>
              <a:ext uri="{FF2B5EF4-FFF2-40B4-BE49-F238E27FC236}">
                <a16:creationId xmlns:a16="http://schemas.microsoft.com/office/drawing/2014/main" id="{A070421C-C5E6-0EC3-05BA-B6F0F105C862}"/>
              </a:ext>
            </a:extLst>
          </p:cNvPr>
          <p:cNvSpPr>
            <a:spLocks noGrp="1"/>
          </p:cNvSpPr>
          <p:nvPr>
            <p:ph sz="quarter" idx="12"/>
          </p:nvPr>
        </p:nvSpPr>
        <p:spPr>
          <a:xfrm>
            <a:off x="540000" y="1440000"/>
            <a:ext cx="3696000" cy="5301368"/>
          </a:xfrm>
        </p:spPr>
        <p:txBody>
          <a:bodyPr>
            <a:normAutofit/>
          </a:bodyPr>
          <a:lstStyle/>
          <a:p>
            <a:r>
              <a:rPr lang="en-GB" dirty="0"/>
              <a:t>Three major groups (Census 2020)</a:t>
            </a:r>
          </a:p>
          <a:p>
            <a:pPr marL="0" indent="0">
              <a:buNone/>
            </a:pPr>
            <a:endParaRPr lang="en-GB" dirty="0"/>
          </a:p>
          <a:p>
            <a:pPr marL="285750" indent="-285750"/>
            <a:endParaRPr lang="en-GB" dirty="0"/>
          </a:p>
          <a:p>
            <a:pPr marL="285750" indent="-285750"/>
            <a:endParaRPr lang="en-GB" dirty="0"/>
          </a:p>
          <a:p>
            <a:pPr marL="285750" indent="-285750"/>
            <a:endParaRPr lang="en-GB" dirty="0"/>
          </a:p>
          <a:p>
            <a:pPr marL="285750" indent="-285750"/>
            <a:endParaRPr lang="en-GB" dirty="0"/>
          </a:p>
          <a:p>
            <a:pPr marL="285750" indent="-285750"/>
            <a:endParaRPr lang="en-GB" dirty="0"/>
          </a:p>
          <a:p>
            <a:pPr marL="285750" indent="-285750"/>
            <a:endParaRPr lang="en-GB" dirty="0"/>
          </a:p>
          <a:p>
            <a:pPr marL="0" indent="0">
              <a:buNone/>
            </a:pPr>
            <a:endParaRPr lang="en-GB" dirty="0"/>
          </a:p>
          <a:p>
            <a:r>
              <a:rPr lang="en-GB" dirty="0"/>
              <a:t>Malays recognised as ‘the indigenous people of Singapore’ (Constitution, cap. 152)</a:t>
            </a:r>
          </a:p>
          <a:p>
            <a:pPr marL="0" indent="0">
              <a:buNone/>
            </a:pPr>
            <a:endParaRPr lang="en-GB" dirty="0"/>
          </a:p>
        </p:txBody>
      </p:sp>
      <p:pic>
        <p:nvPicPr>
          <p:cNvPr id="5" name="Content Placeholder 4" descr="Chart&#10;&#10;Description automatically generated">
            <a:extLst>
              <a:ext uri="{FF2B5EF4-FFF2-40B4-BE49-F238E27FC236}">
                <a16:creationId xmlns:a16="http://schemas.microsoft.com/office/drawing/2014/main" id="{73143726-D18C-1903-E78B-67C96C9B628E}"/>
              </a:ext>
            </a:extLst>
          </p:cNvPr>
          <p:cNvPicPr>
            <a:picLocks noGrp="1" noChangeAspect="1"/>
          </p:cNvPicPr>
          <p:nvPr>
            <p:ph sz="quarter" idx="13"/>
          </p:nvPr>
        </p:nvPicPr>
        <p:blipFill>
          <a:blip r:embed="rId2"/>
          <a:stretch>
            <a:fillRect/>
          </a:stretch>
        </p:blipFill>
        <p:spPr>
          <a:xfrm>
            <a:off x="4736823" y="1628800"/>
            <a:ext cx="7488000" cy="4343040"/>
          </a:xfrm>
          <a:prstGeom prst="rect">
            <a:avLst/>
          </a:prstGeom>
          <a:noFill/>
        </p:spPr>
      </p:pic>
      <p:sp>
        <p:nvSpPr>
          <p:cNvPr id="4" name="Slide Number Placeholder 3">
            <a:extLst>
              <a:ext uri="{FF2B5EF4-FFF2-40B4-BE49-F238E27FC236}">
                <a16:creationId xmlns:a16="http://schemas.microsoft.com/office/drawing/2014/main" id="{319A00DA-674C-0628-A423-BF171DFEE254}"/>
              </a:ext>
            </a:extLst>
          </p:cNvPr>
          <p:cNvSpPr>
            <a:spLocks noGrp="1"/>
          </p:cNvSpPr>
          <p:nvPr>
            <p:ph type="sldNum" sz="quarter" idx="11"/>
          </p:nvPr>
        </p:nvSpPr>
        <p:spPr/>
        <p:txBody>
          <a:bodyPr/>
          <a:lstStyle/>
          <a:p>
            <a:fld id="{603D9256-AA16-41A7-A1C0-96DC3C1A0123}" type="slidenum">
              <a:rPr lang="en-GB" noProof="0" smtClean="0"/>
              <a:t>13</a:t>
            </a:fld>
            <a:endParaRPr lang="en-GB" noProof="0"/>
          </a:p>
        </p:txBody>
      </p:sp>
      <p:graphicFrame>
        <p:nvGraphicFramePr>
          <p:cNvPr id="6" name="Chart 5">
            <a:extLst>
              <a:ext uri="{FF2B5EF4-FFF2-40B4-BE49-F238E27FC236}">
                <a16:creationId xmlns:a16="http://schemas.microsoft.com/office/drawing/2014/main" id="{3E81A62E-9F39-9AD2-C1D3-F9822FDD3773}"/>
              </a:ext>
            </a:extLst>
          </p:cNvPr>
          <p:cNvGraphicFramePr>
            <a:graphicFrameLocks/>
          </p:cNvGraphicFramePr>
          <p:nvPr>
            <p:extLst>
              <p:ext uri="{D42A27DB-BD31-4B8C-83A1-F6EECF244321}">
                <p14:modId xmlns:p14="http://schemas.microsoft.com/office/powerpoint/2010/main" val="4171755627"/>
              </p:ext>
            </p:extLst>
          </p:nvPr>
        </p:nvGraphicFramePr>
        <p:xfrm>
          <a:off x="695400" y="2276872"/>
          <a:ext cx="4041424" cy="259329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50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A2F3-DD0A-C1A5-13B7-480D555FC2D0}"/>
              </a:ext>
            </a:extLst>
          </p:cNvPr>
          <p:cNvSpPr>
            <a:spLocks noGrp="1"/>
          </p:cNvSpPr>
          <p:nvPr>
            <p:ph type="title"/>
          </p:nvPr>
        </p:nvSpPr>
        <p:spPr/>
        <p:txBody>
          <a:bodyPr/>
          <a:lstStyle/>
          <a:p>
            <a:r>
              <a:rPr lang="en-US" dirty="0"/>
              <a:t>Diversity</a:t>
            </a:r>
          </a:p>
        </p:txBody>
      </p:sp>
      <p:sp>
        <p:nvSpPr>
          <p:cNvPr id="4" name="Content Placeholder 3">
            <a:extLst>
              <a:ext uri="{FF2B5EF4-FFF2-40B4-BE49-F238E27FC236}">
                <a16:creationId xmlns:a16="http://schemas.microsoft.com/office/drawing/2014/main" id="{ACDFACD5-5744-4A4F-51BA-E2FAE8D667BE}"/>
              </a:ext>
            </a:extLst>
          </p:cNvPr>
          <p:cNvSpPr>
            <a:spLocks noGrp="1"/>
          </p:cNvSpPr>
          <p:nvPr>
            <p:ph sz="quarter" idx="12"/>
          </p:nvPr>
        </p:nvSpPr>
        <p:spPr>
          <a:xfrm>
            <a:off x="518730" y="1440000"/>
            <a:ext cx="11472333" cy="4968000"/>
          </a:xfrm>
        </p:spPr>
        <p:txBody>
          <a:bodyPr/>
          <a:lstStyle/>
          <a:p>
            <a:pPr marL="0" indent="0">
              <a:buNone/>
            </a:pPr>
            <a:r>
              <a:rPr lang="en-US" b="1" dirty="0"/>
              <a:t>Ethnicity, ‘race’</a:t>
            </a:r>
          </a:p>
        </p:txBody>
      </p:sp>
      <p:pic>
        <p:nvPicPr>
          <p:cNvPr id="5" name="Picture 3">
            <a:extLst>
              <a:ext uri="{FF2B5EF4-FFF2-40B4-BE49-F238E27FC236}">
                <a16:creationId xmlns:a16="http://schemas.microsoft.com/office/drawing/2014/main" id="{DF261038-2A6E-BBAF-F81D-FA83866F0D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12906" y="2604797"/>
            <a:ext cx="4713174" cy="333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CCBADD5F-6200-DB71-CC2D-CA4F6C60E4F5}"/>
              </a:ext>
            </a:extLst>
          </p:cNvPr>
          <p:cNvSpPr>
            <a:spLocks noChangeArrowheads="1"/>
          </p:cNvSpPr>
          <p:nvPr/>
        </p:nvSpPr>
        <p:spPr bwMode="auto">
          <a:xfrm>
            <a:off x="7937051" y="6172954"/>
            <a:ext cx="156805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600" dirty="0">
                <a:latin typeface="+mn-lt"/>
              </a:rPr>
              <a:t>http://</a:t>
            </a:r>
            <a:r>
              <a:rPr lang="en-US" altLang="en-US" sz="600" dirty="0" err="1">
                <a:latin typeface="+mn-lt"/>
              </a:rPr>
              <a:t>languagelog.ldc.upenn.edu</a:t>
            </a:r>
            <a:r>
              <a:rPr lang="en-US" altLang="en-US" sz="600" dirty="0">
                <a:latin typeface="+mn-lt"/>
              </a:rPr>
              <a:t>/</a:t>
            </a:r>
            <a:r>
              <a:rPr lang="en-US" altLang="en-US" sz="600" dirty="0" err="1">
                <a:latin typeface="+mn-lt"/>
              </a:rPr>
              <a:t>nll</a:t>
            </a:r>
            <a:r>
              <a:rPr lang="en-US" altLang="en-US" sz="600" dirty="0">
                <a:latin typeface="+mn-lt"/>
              </a:rPr>
              <a:t>/?p=5</a:t>
            </a:r>
          </a:p>
        </p:txBody>
      </p:sp>
      <p:pic>
        <p:nvPicPr>
          <p:cNvPr id="7" name="Picture 6" descr="Screen Shot 2015-01-28 at 10.58.02.png">
            <a:extLst>
              <a:ext uri="{FF2B5EF4-FFF2-40B4-BE49-F238E27FC236}">
                <a16:creationId xmlns:a16="http://schemas.microsoft.com/office/drawing/2014/main" id="{E8C2DD74-88B3-738C-C439-4E3EAE8EFFE2}"/>
              </a:ext>
            </a:extLst>
          </p:cNvPr>
          <p:cNvPicPr>
            <a:picLocks noChangeAspect="1"/>
          </p:cNvPicPr>
          <p:nvPr/>
        </p:nvPicPr>
        <p:blipFill rotWithShape="1">
          <a:blip r:embed="rId4">
            <a:extLst>
              <a:ext uri="{28A0092B-C50C-407E-A947-70E740481C1C}">
                <a14:useLocalDpi xmlns:a14="http://schemas.microsoft.com/office/drawing/2010/main" val="0"/>
              </a:ext>
            </a:extLst>
          </a:blip>
          <a:srcRect l="11241" t="11493" r="6036" b="13236"/>
          <a:stretch/>
        </p:blipFill>
        <p:spPr>
          <a:xfrm>
            <a:off x="518730" y="2628322"/>
            <a:ext cx="4713174" cy="4138715"/>
          </a:xfrm>
          <a:prstGeom prst="rect">
            <a:avLst/>
          </a:prstGeom>
        </p:spPr>
      </p:pic>
      <p:sp>
        <p:nvSpPr>
          <p:cNvPr id="8" name="Slide Number Placeholder 7">
            <a:extLst>
              <a:ext uri="{FF2B5EF4-FFF2-40B4-BE49-F238E27FC236}">
                <a16:creationId xmlns:a16="http://schemas.microsoft.com/office/drawing/2014/main" id="{767395DF-1AB9-CA9B-B24D-11B7412580EE}"/>
              </a:ext>
            </a:extLst>
          </p:cNvPr>
          <p:cNvSpPr>
            <a:spLocks noGrp="1"/>
          </p:cNvSpPr>
          <p:nvPr>
            <p:ph type="sldNum" sz="quarter" idx="11"/>
          </p:nvPr>
        </p:nvSpPr>
        <p:spPr/>
        <p:txBody>
          <a:bodyPr/>
          <a:lstStyle/>
          <a:p>
            <a:fld id="{603D9256-AA16-41A7-A1C0-96DC3C1A0123}" type="slidenum">
              <a:rPr lang="en-GB" noProof="0" smtClean="0"/>
              <a:t>14</a:t>
            </a:fld>
            <a:endParaRPr lang="en-GB" noProof="0" dirty="0"/>
          </a:p>
        </p:txBody>
      </p:sp>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655B2556-CA4F-EC8C-8115-2D12768EA227}"/>
                  </a:ext>
                </a:extLst>
              </p14:cNvPr>
              <p14:cNvContentPartPr/>
              <p14:nvPr/>
            </p14:nvContentPartPr>
            <p14:xfrm rot="17866910">
              <a:off x="2395764" y="4106344"/>
              <a:ext cx="810390" cy="1800200"/>
            </p14:xfrm>
          </p:contentPart>
        </mc:Choice>
        <mc:Fallback xmlns="">
          <p:pic>
            <p:nvPicPr>
              <p:cNvPr id="9" name="Ink 8">
                <a:extLst>
                  <a:ext uri="{FF2B5EF4-FFF2-40B4-BE49-F238E27FC236}">
                    <a16:creationId xmlns:a16="http://schemas.microsoft.com/office/drawing/2014/main" id="{655B2556-CA4F-EC8C-8115-2D12768EA227}"/>
                  </a:ext>
                </a:extLst>
              </p:cNvPr>
              <p:cNvPicPr/>
              <p:nvPr/>
            </p:nvPicPr>
            <p:blipFill>
              <a:blip r:embed="rId6"/>
              <a:stretch>
                <a:fillRect/>
              </a:stretch>
            </p:blipFill>
            <p:spPr>
              <a:xfrm rot="17866910">
                <a:off x="2376683" y="4087262"/>
                <a:ext cx="848191" cy="183800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EB764225-0879-ADFE-CB6E-EE383819C572}"/>
                  </a:ext>
                </a:extLst>
              </p14:cNvPr>
              <p14:cNvContentPartPr/>
              <p14:nvPr/>
            </p14:nvContentPartPr>
            <p14:xfrm rot="16200000">
              <a:off x="7790124" y="3826223"/>
              <a:ext cx="882398" cy="1960159"/>
            </p14:xfrm>
          </p:contentPart>
        </mc:Choice>
        <mc:Fallback xmlns="">
          <p:pic>
            <p:nvPicPr>
              <p:cNvPr id="10" name="Ink 9">
                <a:extLst>
                  <a:ext uri="{FF2B5EF4-FFF2-40B4-BE49-F238E27FC236}">
                    <a16:creationId xmlns:a16="http://schemas.microsoft.com/office/drawing/2014/main" id="{EB764225-0879-ADFE-CB6E-EE383819C572}"/>
                  </a:ext>
                </a:extLst>
              </p:cNvPr>
              <p:cNvPicPr/>
              <p:nvPr/>
            </p:nvPicPr>
            <p:blipFill>
              <a:blip r:embed="rId8"/>
              <a:stretch>
                <a:fillRect/>
              </a:stretch>
            </p:blipFill>
            <p:spPr>
              <a:xfrm rot="16200000">
                <a:off x="7771043" y="3807140"/>
                <a:ext cx="920200" cy="1997965"/>
              </a:xfrm>
              <a:prstGeom prst="rect">
                <a:avLst/>
              </a:prstGeom>
            </p:spPr>
          </p:pic>
        </mc:Fallback>
      </mc:AlternateContent>
    </p:spTree>
    <p:extLst>
      <p:ext uri="{BB962C8B-B14F-4D97-AF65-F5344CB8AC3E}">
        <p14:creationId xmlns:p14="http://schemas.microsoft.com/office/powerpoint/2010/main" val="808618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3E6C-B692-BEA5-01EB-28787B971F8C}"/>
              </a:ext>
            </a:extLst>
          </p:cNvPr>
          <p:cNvSpPr>
            <a:spLocks noGrp="1"/>
          </p:cNvSpPr>
          <p:nvPr>
            <p:ph type="title"/>
          </p:nvPr>
        </p:nvSpPr>
        <p:spPr/>
        <p:txBody>
          <a:bodyPr/>
          <a:lstStyle/>
          <a:p>
            <a:r>
              <a:rPr lang="en-US" dirty="0"/>
              <a:t>Diversity</a:t>
            </a:r>
          </a:p>
        </p:txBody>
      </p:sp>
      <p:pic>
        <p:nvPicPr>
          <p:cNvPr id="9" name="Picture 8">
            <a:extLst>
              <a:ext uri="{FF2B5EF4-FFF2-40B4-BE49-F238E27FC236}">
                <a16:creationId xmlns:a16="http://schemas.microsoft.com/office/drawing/2014/main" id="{CB10D4AA-EB5E-9424-926C-3C37CDBFC030}"/>
              </a:ext>
            </a:extLst>
          </p:cNvPr>
          <p:cNvPicPr>
            <a:picLocks noChangeAspect="1"/>
          </p:cNvPicPr>
          <p:nvPr/>
        </p:nvPicPr>
        <p:blipFill>
          <a:blip r:embed="rId2"/>
          <a:stretch>
            <a:fillRect/>
          </a:stretch>
        </p:blipFill>
        <p:spPr>
          <a:xfrm>
            <a:off x="1107712" y="2132856"/>
            <a:ext cx="9976576" cy="29883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Slide Number Placeholder 3">
            <a:extLst>
              <a:ext uri="{FF2B5EF4-FFF2-40B4-BE49-F238E27FC236}">
                <a16:creationId xmlns:a16="http://schemas.microsoft.com/office/drawing/2014/main" id="{852E67D8-A03B-3959-E2E6-AF787CB0C9D6}"/>
              </a:ext>
            </a:extLst>
          </p:cNvPr>
          <p:cNvSpPr>
            <a:spLocks noGrp="1"/>
          </p:cNvSpPr>
          <p:nvPr>
            <p:ph type="sldNum" sz="quarter" idx="11"/>
          </p:nvPr>
        </p:nvSpPr>
        <p:spPr/>
        <p:txBody>
          <a:bodyPr/>
          <a:lstStyle/>
          <a:p>
            <a:fld id="{603D9256-AA16-41A7-A1C0-96DC3C1A0123}" type="slidenum">
              <a:rPr lang="en-GB" noProof="0" smtClean="0"/>
              <a:t>15</a:t>
            </a:fld>
            <a:endParaRPr lang="en-GB" noProof="0" dirty="0"/>
          </a:p>
        </p:txBody>
      </p:sp>
    </p:spTree>
    <p:extLst>
      <p:ext uri="{BB962C8B-B14F-4D97-AF65-F5344CB8AC3E}">
        <p14:creationId xmlns:p14="http://schemas.microsoft.com/office/powerpoint/2010/main" val="2278227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0855-AEE6-6555-A34E-289ADB78CFD8}"/>
              </a:ext>
            </a:extLst>
          </p:cNvPr>
          <p:cNvSpPr>
            <a:spLocks noGrp="1"/>
          </p:cNvSpPr>
          <p:nvPr>
            <p:ph type="title"/>
          </p:nvPr>
        </p:nvSpPr>
        <p:spPr/>
        <p:txBody>
          <a:bodyPr/>
          <a:lstStyle/>
          <a:p>
            <a:r>
              <a:rPr lang="en-US" dirty="0"/>
              <a:t>Singapore(an) English(es)</a:t>
            </a:r>
          </a:p>
        </p:txBody>
      </p:sp>
      <p:sp>
        <p:nvSpPr>
          <p:cNvPr id="3" name="Text Placeholder 2">
            <a:extLst>
              <a:ext uri="{FF2B5EF4-FFF2-40B4-BE49-F238E27FC236}">
                <a16:creationId xmlns:a16="http://schemas.microsoft.com/office/drawing/2014/main" id="{3D8CC87F-CF66-F677-70B3-E44570768C81}"/>
              </a:ext>
            </a:extLst>
          </p:cNvPr>
          <p:cNvSpPr>
            <a:spLocks noGrp="1"/>
          </p:cNvSpPr>
          <p:nvPr>
            <p:ph type="body" sz="quarter" idx="10"/>
          </p:nvPr>
        </p:nvSpPr>
        <p:spPr/>
        <p:txBody>
          <a:bodyPr/>
          <a:lstStyle/>
          <a:p>
            <a:endParaRPr lang="en-US" dirty="0">
              <a:latin typeface="Tamil Sangam MN" pitchFamily="2" charset="0"/>
              <a:ea typeface="Tamil Sangam MN" pitchFamily="2" charset="0"/>
              <a:cs typeface="Tamil Sangam MN" pitchFamily="2" charset="0"/>
            </a:endParaRPr>
          </a:p>
        </p:txBody>
      </p:sp>
    </p:spTree>
    <p:extLst>
      <p:ext uri="{BB962C8B-B14F-4D97-AF65-F5344CB8AC3E}">
        <p14:creationId xmlns:p14="http://schemas.microsoft.com/office/powerpoint/2010/main" val="2940438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4BD5C3-181C-4629-4DBF-2BD1480617DB}"/>
              </a:ext>
            </a:extLst>
          </p:cNvPr>
          <p:cNvSpPr>
            <a:spLocks noGrp="1"/>
          </p:cNvSpPr>
          <p:nvPr>
            <p:ph type="title"/>
          </p:nvPr>
        </p:nvSpPr>
        <p:spPr/>
        <p:txBody>
          <a:bodyPr/>
          <a:lstStyle/>
          <a:p>
            <a:r>
              <a:rPr lang="en-US" dirty="0"/>
              <a:t>Example</a:t>
            </a:r>
          </a:p>
        </p:txBody>
      </p:sp>
      <p:sp>
        <p:nvSpPr>
          <p:cNvPr id="3" name="TextBox 2">
            <a:extLst>
              <a:ext uri="{FF2B5EF4-FFF2-40B4-BE49-F238E27FC236}">
                <a16:creationId xmlns:a16="http://schemas.microsoft.com/office/drawing/2014/main" id="{E7371C75-49B8-AF21-8D43-71B4C0473B02}"/>
              </a:ext>
            </a:extLst>
          </p:cNvPr>
          <p:cNvSpPr txBox="1"/>
          <p:nvPr/>
        </p:nvSpPr>
        <p:spPr>
          <a:xfrm>
            <a:off x="1860" y="6488668"/>
            <a:ext cx="6094140" cy="369332"/>
          </a:xfrm>
          <a:prstGeom prst="rect">
            <a:avLst/>
          </a:prstGeom>
          <a:noFill/>
        </p:spPr>
        <p:txBody>
          <a:bodyPr wrap="square">
            <a:spAutoFit/>
          </a:bodyPr>
          <a:lstStyle/>
          <a:p>
            <a:r>
              <a:rPr lang="en-US" dirty="0"/>
              <a:t>https://</a:t>
            </a:r>
            <a:r>
              <a:rPr lang="en-US" dirty="0" err="1"/>
              <a:t>www.youtube.com</a:t>
            </a:r>
            <a:r>
              <a:rPr lang="en-US" dirty="0"/>
              <a:t>/</a:t>
            </a:r>
            <a:r>
              <a:rPr lang="en-US" dirty="0" err="1"/>
              <a:t>watch?v</a:t>
            </a:r>
            <a:r>
              <a:rPr lang="en-US" dirty="0"/>
              <a:t>=</a:t>
            </a:r>
            <a:r>
              <a:rPr lang="en-US" dirty="0" err="1"/>
              <a:t>jbqdqevYUXA</a:t>
            </a:r>
            <a:endParaRPr lang="en-US" dirty="0"/>
          </a:p>
        </p:txBody>
      </p:sp>
      <p:pic>
        <p:nvPicPr>
          <p:cNvPr id="8" name="TharmanShort">
            <a:hlinkClick r:id="" action="ppaction://media"/>
            <a:extLst>
              <a:ext uri="{FF2B5EF4-FFF2-40B4-BE49-F238E27FC236}">
                <a16:creationId xmlns:a16="http://schemas.microsoft.com/office/drawing/2014/main" id="{97A20522-FF04-E1FA-F8A1-7445669D4A4E}"/>
              </a:ext>
            </a:extLst>
          </p:cNvPr>
          <p:cNvPicPr>
            <a:picLocks noGrp="1" noChangeAspect="1"/>
          </p:cNvPicPr>
          <p:nvPr>
            <p:ph sz="quarter" idx="12"/>
            <a:videoFile r:link="rId2"/>
            <p:extLst>
              <p:ext uri="{DAA4B4D4-6D71-4841-9C94-3DE7FCFB9230}">
                <p14:media xmlns:p14="http://schemas.microsoft.com/office/powerpoint/2010/main" r:embed="rId1"/>
              </p:ext>
            </p:extLst>
          </p:nvPr>
        </p:nvPicPr>
        <p:blipFill>
          <a:blip r:embed="rId5"/>
          <a:srcRect t="21193"/>
          <a:stretch>
            <a:fillRect/>
          </a:stretch>
        </p:blipFill>
        <p:spPr>
          <a:xfrm>
            <a:off x="2911953" y="1247761"/>
            <a:ext cx="6525070" cy="5142239"/>
          </a:xfrm>
        </p:spPr>
      </p:pic>
    </p:spTree>
    <p:extLst>
      <p:ext uri="{BB962C8B-B14F-4D97-AF65-F5344CB8AC3E}">
        <p14:creationId xmlns:p14="http://schemas.microsoft.com/office/powerpoint/2010/main" val="206446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5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8485">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3247F-4000-22DD-B403-89929ACF0E57}"/>
              </a:ext>
            </a:extLst>
          </p:cNvPr>
          <p:cNvSpPr>
            <a:spLocks noGrp="1"/>
          </p:cNvSpPr>
          <p:nvPr>
            <p:ph type="title"/>
          </p:nvPr>
        </p:nvSpPr>
        <p:spPr/>
        <p:txBody>
          <a:bodyPr/>
          <a:lstStyle/>
          <a:p>
            <a:r>
              <a:rPr lang="en-US" dirty="0"/>
              <a:t>Example</a:t>
            </a:r>
          </a:p>
        </p:txBody>
      </p:sp>
      <p:sp>
        <p:nvSpPr>
          <p:cNvPr id="3" name="Slide Number Placeholder 2">
            <a:extLst>
              <a:ext uri="{FF2B5EF4-FFF2-40B4-BE49-F238E27FC236}">
                <a16:creationId xmlns:a16="http://schemas.microsoft.com/office/drawing/2014/main" id="{7AE8B36E-3CA5-EF33-4A89-958FE1B9FA07}"/>
              </a:ext>
            </a:extLst>
          </p:cNvPr>
          <p:cNvSpPr>
            <a:spLocks noGrp="1"/>
          </p:cNvSpPr>
          <p:nvPr>
            <p:ph type="sldNum" sz="quarter" idx="11"/>
          </p:nvPr>
        </p:nvSpPr>
        <p:spPr/>
        <p:txBody>
          <a:bodyPr/>
          <a:lstStyle/>
          <a:p>
            <a:fld id="{603D9256-AA16-41A7-A1C0-96DC3C1A0123}" type="slidenum">
              <a:rPr lang="en-GB" noProof="0" smtClean="0"/>
              <a:t>18</a:t>
            </a:fld>
            <a:endParaRPr lang="en-GB" noProof="0" dirty="0"/>
          </a:p>
        </p:txBody>
      </p:sp>
      <p:pic>
        <p:nvPicPr>
          <p:cNvPr id="6" name="Example CSE MB">
            <a:hlinkClick r:id="" action="ppaction://media"/>
            <a:extLst>
              <a:ext uri="{FF2B5EF4-FFF2-40B4-BE49-F238E27FC236}">
                <a16:creationId xmlns:a16="http://schemas.microsoft.com/office/drawing/2014/main" id="{19FE540A-83E0-B222-CA7E-33E64ED17069}"/>
              </a:ext>
            </a:extLst>
          </p:cNvPr>
          <p:cNvPicPr>
            <a:picLocks noGrp="1" noChangeAspect="1"/>
          </p:cNvPicPr>
          <p:nvPr>
            <p:ph sz="quarter" idx="12"/>
            <a:videoFile r:link="rId2"/>
            <p:extLst>
              <p:ext uri="{DAA4B4D4-6D71-4841-9C94-3DE7FCFB9230}">
                <p14:media xmlns:p14="http://schemas.microsoft.com/office/powerpoint/2010/main" r:embed="rId1"/>
              </p:ext>
            </p:extLst>
          </p:nvPr>
        </p:nvPicPr>
        <p:blipFill>
          <a:blip r:embed="rId5"/>
          <a:stretch>
            <a:fillRect/>
          </a:stretch>
        </p:blipFill>
        <p:spPr>
          <a:xfrm>
            <a:off x="1859404" y="1439863"/>
            <a:ext cx="8833555" cy="4968875"/>
          </a:xfrm>
          <a:prstGeom prst="rect">
            <a:avLst/>
          </a:prstGeom>
        </p:spPr>
      </p:pic>
      <p:sp>
        <p:nvSpPr>
          <p:cNvPr id="8" name="TextBox 7">
            <a:extLst>
              <a:ext uri="{FF2B5EF4-FFF2-40B4-BE49-F238E27FC236}">
                <a16:creationId xmlns:a16="http://schemas.microsoft.com/office/drawing/2014/main" id="{F07DB6A3-FA6E-CD67-CF22-3760F617B281}"/>
              </a:ext>
            </a:extLst>
          </p:cNvPr>
          <p:cNvSpPr txBox="1"/>
          <p:nvPr/>
        </p:nvSpPr>
        <p:spPr>
          <a:xfrm>
            <a:off x="1860" y="6488668"/>
            <a:ext cx="6094140" cy="369332"/>
          </a:xfrm>
          <a:prstGeom prst="rect">
            <a:avLst/>
          </a:prstGeom>
          <a:noFill/>
        </p:spPr>
        <p:txBody>
          <a:bodyPr wrap="square">
            <a:spAutoFit/>
          </a:bodyPr>
          <a:lstStyle/>
          <a:p>
            <a:r>
              <a:rPr lang="en-US" dirty="0"/>
              <a:t>https://</a:t>
            </a:r>
            <a:r>
              <a:rPr lang="en-US" dirty="0" err="1"/>
              <a:t>www.youtube.com</a:t>
            </a:r>
            <a:r>
              <a:rPr lang="en-US" dirty="0"/>
              <a:t>/</a:t>
            </a:r>
            <a:r>
              <a:rPr lang="en-US" dirty="0" err="1"/>
              <a:t>watch?v</a:t>
            </a:r>
            <a:r>
              <a:rPr lang="en-US" dirty="0"/>
              <a:t>=tC9giVz30pE</a:t>
            </a:r>
          </a:p>
        </p:txBody>
      </p:sp>
    </p:spTree>
    <p:extLst>
      <p:ext uri="{BB962C8B-B14F-4D97-AF65-F5344CB8AC3E}">
        <p14:creationId xmlns:p14="http://schemas.microsoft.com/office/powerpoint/2010/main" val="406420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Singapore(an) English(es)</a:t>
            </a:r>
          </a:p>
        </p:txBody>
      </p:sp>
      <p:sp>
        <p:nvSpPr>
          <p:cNvPr id="4" name="Content Placeholder 3">
            <a:extLst>
              <a:ext uri="{FF2B5EF4-FFF2-40B4-BE49-F238E27FC236}">
                <a16:creationId xmlns:a16="http://schemas.microsoft.com/office/drawing/2014/main" id="{2F589F4E-C1D4-E878-EA2E-3D5DE06BC50B}"/>
              </a:ext>
            </a:extLst>
          </p:cNvPr>
          <p:cNvSpPr>
            <a:spLocks noGrp="1"/>
          </p:cNvSpPr>
          <p:nvPr>
            <p:ph sz="quarter" idx="12"/>
          </p:nvPr>
        </p:nvSpPr>
        <p:spPr/>
        <p:txBody>
          <a:bodyPr/>
          <a:lstStyle/>
          <a:p>
            <a:pPr marL="457200" indent="-457200">
              <a:buFont typeface="+mj-lt"/>
              <a:buAutoNum type="arabicPeriod"/>
            </a:pPr>
            <a:r>
              <a:rPr lang="en-GB" dirty="0"/>
              <a:t>Standard (Singapore) English</a:t>
            </a:r>
          </a:p>
          <a:p>
            <a:pPr lvl="1"/>
            <a:r>
              <a:rPr lang="en-GB" dirty="0"/>
              <a:t>standard grammar</a:t>
            </a:r>
          </a:p>
          <a:p>
            <a:pPr lvl="1"/>
            <a:r>
              <a:rPr lang="en-GB" dirty="0"/>
              <a:t>some local lexis</a:t>
            </a:r>
          </a:p>
          <a:p>
            <a:pPr lvl="1"/>
            <a:r>
              <a:rPr lang="en-GB" dirty="0"/>
              <a:t>local phonology</a:t>
            </a:r>
          </a:p>
          <a:p>
            <a:pPr lvl="1"/>
            <a:endParaRPr lang="en-GB" dirty="0"/>
          </a:p>
          <a:p>
            <a:pPr marL="457200" indent="-457200">
              <a:buFont typeface="+mj-lt"/>
              <a:buAutoNum type="arabicPeriod"/>
            </a:pPr>
            <a:r>
              <a:rPr lang="en-GB" dirty="0"/>
              <a:t>Colloquial Singapore English (Singlish)</a:t>
            </a:r>
          </a:p>
          <a:p>
            <a:pPr lvl="1"/>
            <a:r>
              <a:rPr lang="en-GB" dirty="0"/>
              <a:t>mostly English lexis</a:t>
            </a:r>
          </a:p>
          <a:p>
            <a:pPr lvl="1"/>
            <a:r>
              <a:rPr lang="en-GB" dirty="0"/>
              <a:t>grammatical influences from substrate languages</a:t>
            </a:r>
          </a:p>
          <a:p>
            <a:pPr lvl="1"/>
            <a:r>
              <a:rPr lang="en-GB" dirty="0"/>
              <a:t>borrowing (mostly </a:t>
            </a:r>
            <a:r>
              <a:rPr lang="en-GB" dirty="0" err="1"/>
              <a:t>Hokkien</a:t>
            </a:r>
            <a:r>
              <a:rPr lang="en-GB" dirty="0"/>
              <a:t> and Malay)</a:t>
            </a:r>
          </a:p>
          <a:p>
            <a:endParaRPr lang="en-US" dirty="0"/>
          </a:p>
        </p:txBody>
      </p:sp>
      <p:sp>
        <p:nvSpPr>
          <p:cNvPr id="10" name="TextBox 9">
            <a:extLst>
              <a:ext uri="{FF2B5EF4-FFF2-40B4-BE49-F238E27FC236}">
                <a16:creationId xmlns:a16="http://schemas.microsoft.com/office/drawing/2014/main" id="{A7C319A9-49BA-1D20-0DE1-DC5F67C73829}"/>
              </a:ext>
            </a:extLst>
          </p:cNvPr>
          <p:cNvSpPr txBox="1"/>
          <p:nvPr/>
        </p:nvSpPr>
        <p:spPr>
          <a:xfrm>
            <a:off x="9996407" y="-1069383"/>
            <a:ext cx="184731" cy="369332"/>
          </a:xfrm>
          <a:prstGeom prst="rect">
            <a:avLst/>
          </a:prstGeom>
          <a:noFill/>
        </p:spPr>
        <p:txBody>
          <a:bodyPr wrap="none" rtlCol="0">
            <a:spAutoFit/>
          </a:bodyPr>
          <a:lstStyle/>
          <a:p>
            <a:endParaRPr lang="en-US" dirty="0"/>
          </a:p>
        </p:txBody>
      </p:sp>
      <p:sp>
        <p:nvSpPr>
          <p:cNvPr id="5" name="Slide Number Placeholder 4">
            <a:extLst>
              <a:ext uri="{FF2B5EF4-FFF2-40B4-BE49-F238E27FC236}">
                <a16:creationId xmlns:a16="http://schemas.microsoft.com/office/drawing/2014/main" id="{B01DB3BC-1A1E-5BA1-355B-A10D0030EB82}"/>
              </a:ext>
            </a:extLst>
          </p:cNvPr>
          <p:cNvSpPr>
            <a:spLocks noGrp="1"/>
          </p:cNvSpPr>
          <p:nvPr>
            <p:ph type="sldNum" sz="quarter" idx="11"/>
          </p:nvPr>
        </p:nvSpPr>
        <p:spPr/>
        <p:txBody>
          <a:bodyPr/>
          <a:lstStyle/>
          <a:p>
            <a:fld id="{603D9256-AA16-41A7-A1C0-96DC3C1A0123}" type="slidenum">
              <a:rPr lang="en-GB" noProof="0" smtClean="0"/>
              <a:t>19</a:t>
            </a:fld>
            <a:endParaRPr lang="en-GB" noProof="0" dirty="0"/>
          </a:p>
        </p:txBody>
      </p:sp>
      <p:pic>
        <p:nvPicPr>
          <p:cNvPr id="3" name="Picture 2">
            <a:extLst>
              <a:ext uri="{FF2B5EF4-FFF2-40B4-BE49-F238E27FC236}">
                <a16:creationId xmlns:a16="http://schemas.microsoft.com/office/drawing/2014/main" id="{D855C2D8-12E6-B27D-0A70-3BC9E0738C86}"/>
              </a:ext>
            </a:extLst>
          </p:cNvPr>
          <p:cNvPicPr>
            <a:picLocks noChangeAspect="1"/>
          </p:cNvPicPr>
          <p:nvPr/>
        </p:nvPicPr>
        <p:blipFill>
          <a:blip r:embed="rId3"/>
          <a:stretch>
            <a:fillRect/>
          </a:stretch>
        </p:blipFill>
        <p:spPr>
          <a:xfrm>
            <a:off x="8544272" y="902016"/>
            <a:ext cx="2927728" cy="1951819"/>
          </a:xfrm>
          <a:prstGeom prst="rect">
            <a:avLst/>
          </a:prstGeom>
        </p:spPr>
      </p:pic>
      <p:pic>
        <p:nvPicPr>
          <p:cNvPr id="6" name="Picture 5" descr="Bathroom shower clipart cartoon style vector illustration | Premium AI ...">
            <a:extLst>
              <a:ext uri="{FF2B5EF4-FFF2-40B4-BE49-F238E27FC236}">
                <a16:creationId xmlns:a16="http://schemas.microsoft.com/office/drawing/2014/main" id="{E7251909-F158-B1BD-9180-5276FF8FA3C0}"/>
              </a:ext>
            </a:extLst>
          </p:cNvPr>
          <p:cNvPicPr>
            <a:picLocks noChangeAspect="1"/>
          </p:cNvPicPr>
          <p:nvPr/>
        </p:nvPicPr>
        <p:blipFill>
          <a:blip r:embed="rId4"/>
          <a:stretch>
            <a:fillRect/>
          </a:stretch>
        </p:blipFill>
        <p:spPr>
          <a:xfrm>
            <a:off x="9969795" y="3287851"/>
            <a:ext cx="1862205" cy="1862205"/>
          </a:xfrm>
          <a:prstGeom prst="rect">
            <a:avLst/>
          </a:prstGeom>
        </p:spPr>
      </p:pic>
      <p:pic>
        <p:nvPicPr>
          <p:cNvPr id="14" name="Picture 13" descr="Bath Clip Art Images - Free Download on Freepik">
            <a:extLst>
              <a:ext uri="{FF2B5EF4-FFF2-40B4-BE49-F238E27FC236}">
                <a16:creationId xmlns:a16="http://schemas.microsoft.com/office/drawing/2014/main" id="{1DDEE5CF-4CCF-E002-EE6A-8E8F57EE4264}"/>
              </a:ext>
            </a:extLst>
          </p:cNvPr>
          <p:cNvPicPr>
            <a:picLocks noChangeAspect="1"/>
          </p:cNvPicPr>
          <p:nvPr/>
        </p:nvPicPr>
        <p:blipFill>
          <a:blip r:embed="rId5"/>
          <a:stretch>
            <a:fillRect/>
          </a:stretch>
        </p:blipFill>
        <p:spPr>
          <a:xfrm>
            <a:off x="8235768" y="3323851"/>
            <a:ext cx="1862205" cy="1862205"/>
          </a:xfrm>
          <a:prstGeom prst="rect">
            <a:avLst/>
          </a:prstGeom>
        </p:spPr>
      </p:pic>
      <p:sp>
        <p:nvSpPr>
          <p:cNvPr id="7" name="TextBox 6">
            <a:extLst>
              <a:ext uri="{FF2B5EF4-FFF2-40B4-BE49-F238E27FC236}">
                <a16:creationId xmlns:a16="http://schemas.microsoft.com/office/drawing/2014/main" id="{27DE5CDE-63E5-D738-8B58-61B88D8BE6A2}"/>
              </a:ext>
            </a:extLst>
          </p:cNvPr>
          <p:cNvSpPr txBox="1"/>
          <p:nvPr/>
        </p:nvSpPr>
        <p:spPr>
          <a:xfrm>
            <a:off x="7558143" y="2484503"/>
            <a:ext cx="891591" cy="369332"/>
          </a:xfrm>
          <a:prstGeom prst="rect">
            <a:avLst/>
          </a:prstGeom>
          <a:noFill/>
        </p:spPr>
        <p:txBody>
          <a:bodyPr wrap="none" rtlCol="0">
            <a:spAutoFit/>
          </a:bodyPr>
          <a:lstStyle/>
          <a:p>
            <a:r>
              <a:rPr lang="en-GB" i="1" dirty="0"/>
              <a:t>slippers</a:t>
            </a:r>
          </a:p>
        </p:txBody>
      </p:sp>
      <p:sp>
        <p:nvSpPr>
          <p:cNvPr id="8" name="TextBox 7">
            <a:extLst>
              <a:ext uri="{FF2B5EF4-FFF2-40B4-BE49-F238E27FC236}">
                <a16:creationId xmlns:a16="http://schemas.microsoft.com/office/drawing/2014/main" id="{3C81CAC7-2540-3474-F50A-C1205DD91B90}"/>
              </a:ext>
            </a:extLst>
          </p:cNvPr>
          <p:cNvSpPr txBox="1"/>
          <p:nvPr/>
        </p:nvSpPr>
        <p:spPr>
          <a:xfrm>
            <a:off x="8275279" y="5293357"/>
            <a:ext cx="962123" cy="369332"/>
          </a:xfrm>
          <a:prstGeom prst="rect">
            <a:avLst/>
          </a:prstGeom>
          <a:noFill/>
        </p:spPr>
        <p:txBody>
          <a:bodyPr wrap="none" rtlCol="0">
            <a:spAutoFit/>
          </a:bodyPr>
          <a:lstStyle/>
          <a:p>
            <a:r>
              <a:rPr lang="en-GB" i="1" dirty="0"/>
              <a:t>to bathe</a:t>
            </a:r>
          </a:p>
        </p:txBody>
      </p:sp>
    </p:spTree>
    <p:extLst>
      <p:ext uri="{BB962C8B-B14F-4D97-AF65-F5344CB8AC3E}">
        <p14:creationId xmlns:p14="http://schemas.microsoft.com/office/powerpoint/2010/main" val="419609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26A9-412D-B034-8D70-452D4B006C80}"/>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5FF0FA56-B2CA-3278-5B91-7BB20521D5F3}"/>
              </a:ext>
            </a:extLst>
          </p:cNvPr>
          <p:cNvSpPr>
            <a:spLocks noGrp="1"/>
          </p:cNvSpPr>
          <p:nvPr>
            <p:ph type="sldNum" sz="quarter" idx="11"/>
          </p:nvPr>
        </p:nvSpPr>
        <p:spPr/>
        <p:txBody>
          <a:bodyPr/>
          <a:lstStyle/>
          <a:p>
            <a:fld id="{603D9256-AA16-41A7-A1C0-96DC3C1A0123}" type="slidenum">
              <a:rPr lang="en-GB" noProof="0" smtClean="0"/>
              <a:t>20</a:t>
            </a:fld>
            <a:endParaRPr lang="en-GB" noProof="0" dirty="0"/>
          </a:p>
        </p:txBody>
      </p:sp>
      <p:pic>
        <p:nvPicPr>
          <p:cNvPr id="6" name="Content Placeholder 5">
            <a:extLst>
              <a:ext uri="{FF2B5EF4-FFF2-40B4-BE49-F238E27FC236}">
                <a16:creationId xmlns:a16="http://schemas.microsoft.com/office/drawing/2014/main" id="{2101893E-2E8B-899E-080D-48E99564DDC7}"/>
              </a:ext>
            </a:extLst>
          </p:cNvPr>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2258325" y="368608"/>
            <a:ext cx="9968467" cy="6489392"/>
          </a:xfrm>
          <a:prstGeom prst="rect">
            <a:avLst/>
          </a:prstGeom>
        </p:spPr>
      </p:pic>
      <p:cxnSp>
        <p:nvCxnSpPr>
          <p:cNvPr id="8" name="Straight Connector 7">
            <a:extLst>
              <a:ext uri="{FF2B5EF4-FFF2-40B4-BE49-F238E27FC236}">
                <a16:creationId xmlns:a16="http://schemas.microsoft.com/office/drawing/2014/main" id="{0757CA55-C22B-140D-A3B5-E950C9F9A530}"/>
              </a:ext>
            </a:extLst>
          </p:cNvPr>
          <p:cNvCxnSpPr/>
          <p:nvPr/>
        </p:nvCxnSpPr>
        <p:spPr>
          <a:xfrm>
            <a:off x="3503712" y="3613304"/>
            <a:ext cx="1080120"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4">
            <p14:nvContentPartPr>
              <p14:cNvPr id="9" name="Ink 8">
                <a:extLst>
                  <a:ext uri="{FF2B5EF4-FFF2-40B4-BE49-F238E27FC236}">
                    <a16:creationId xmlns:a16="http://schemas.microsoft.com/office/drawing/2014/main" id="{A5F02803-0E45-290E-FF79-04102E7E780A}"/>
                  </a:ext>
                </a:extLst>
              </p14:cNvPr>
              <p14:cNvContentPartPr/>
              <p14:nvPr/>
            </p14:nvContentPartPr>
            <p14:xfrm>
              <a:off x="7117463" y="3971715"/>
              <a:ext cx="615600" cy="360"/>
            </p14:xfrm>
          </p:contentPart>
        </mc:Choice>
        <mc:Fallback>
          <p:pic>
            <p:nvPicPr>
              <p:cNvPr id="9" name="Ink 8">
                <a:extLst>
                  <a:ext uri="{FF2B5EF4-FFF2-40B4-BE49-F238E27FC236}">
                    <a16:creationId xmlns:a16="http://schemas.microsoft.com/office/drawing/2014/main" id="{A5F02803-0E45-290E-FF79-04102E7E780A}"/>
                  </a:ext>
                </a:extLst>
              </p:cNvPr>
              <p:cNvPicPr/>
              <p:nvPr/>
            </p:nvPicPr>
            <p:blipFill>
              <a:blip r:embed="rId5"/>
              <a:stretch>
                <a:fillRect/>
              </a:stretch>
            </p:blipFill>
            <p:spPr>
              <a:xfrm>
                <a:off x="7063823" y="3864075"/>
                <a:ext cx="723240" cy="216000"/>
              </a:xfrm>
              <a:prstGeom prst="rect">
                <a:avLst/>
              </a:prstGeom>
            </p:spPr>
          </p:pic>
        </mc:Fallback>
      </mc:AlternateContent>
    </p:spTree>
    <p:extLst>
      <p:ext uri="{BB962C8B-B14F-4D97-AF65-F5344CB8AC3E}">
        <p14:creationId xmlns:p14="http://schemas.microsoft.com/office/powerpoint/2010/main" val="422567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D5437-34AF-5DE4-ED14-1C259B9A7BD5}"/>
              </a:ext>
            </a:extLst>
          </p:cNvPr>
          <p:cNvSpPr>
            <a:spLocks noGrp="1"/>
          </p:cNvSpPr>
          <p:nvPr>
            <p:ph type="title"/>
          </p:nvPr>
        </p:nvSpPr>
        <p:spPr/>
        <p:txBody>
          <a:bodyPr/>
          <a:lstStyle/>
          <a:p>
            <a:r>
              <a:rPr lang="en-US" dirty="0"/>
              <a:t>Singapore(an) English(es): Standard</a:t>
            </a:r>
            <a:endParaRPr lang="en-GB" dirty="0"/>
          </a:p>
        </p:txBody>
      </p:sp>
      <p:sp>
        <p:nvSpPr>
          <p:cNvPr id="3" name="Slide Number Placeholder 2">
            <a:extLst>
              <a:ext uri="{FF2B5EF4-FFF2-40B4-BE49-F238E27FC236}">
                <a16:creationId xmlns:a16="http://schemas.microsoft.com/office/drawing/2014/main" id="{649B3D5F-A081-82C3-4BD1-5602E1F302CE}"/>
              </a:ext>
            </a:extLst>
          </p:cNvPr>
          <p:cNvSpPr>
            <a:spLocks noGrp="1"/>
          </p:cNvSpPr>
          <p:nvPr>
            <p:ph type="sldNum" sz="quarter" idx="11"/>
          </p:nvPr>
        </p:nvSpPr>
        <p:spPr/>
        <p:txBody>
          <a:bodyPr/>
          <a:lstStyle/>
          <a:p>
            <a:fld id="{603D9256-AA16-41A7-A1C0-96DC3C1A0123}" type="slidenum">
              <a:rPr lang="en-GB" noProof="0" smtClean="0"/>
              <a:t>21</a:t>
            </a:fld>
            <a:endParaRPr lang="en-GB" noProof="0" dirty="0"/>
          </a:p>
        </p:txBody>
      </p:sp>
      <p:sp>
        <p:nvSpPr>
          <p:cNvPr id="4" name="Content Placeholder 3">
            <a:extLst>
              <a:ext uri="{FF2B5EF4-FFF2-40B4-BE49-F238E27FC236}">
                <a16:creationId xmlns:a16="http://schemas.microsoft.com/office/drawing/2014/main" id="{9E99BA69-3B4B-6CAD-2AFB-05621455060F}"/>
              </a:ext>
            </a:extLst>
          </p:cNvPr>
          <p:cNvSpPr>
            <a:spLocks noGrp="1"/>
          </p:cNvSpPr>
          <p:nvPr>
            <p:ph sz="quarter" idx="12"/>
          </p:nvPr>
        </p:nvSpPr>
        <p:spPr/>
        <p:txBody>
          <a:bodyPr/>
          <a:lstStyle/>
          <a:p>
            <a:r>
              <a:rPr lang="en-GB" dirty="0"/>
              <a:t>‘close one eye’ in </a:t>
            </a:r>
            <a:r>
              <a:rPr lang="en-GB" dirty="0" err="1"/>
              <a:t>GloWbE</a:t>
            </a:r>
            <a:endParaRPr lang="en-GB" dirty="0"/>
          </a:p>
        </p:txBody>
      </p:sp>
      <p:pic>
        <p:nvPicPr>
          <p:cNvPr id="5" name="Picture 4">
            <a:extLst>
              <a:ext uri="{FF2B5EF4-FFF2-40B4-BE49-F238E27FC236}">
                <a16:creationId xmlns:a16="http://schemas.microsoft.com/office/drawing/2014/main" id="{222ED488-7174-103A-219F-66FEDAA8F335}"/>
              </a:ext>
            </a:extLst>
          </p:cNvPr>
          <p:cNvPicPr>
            <a:picLocks noChangeAspect="1"/>
          </p:cNvPicPr>
          <p:nvPr/>
        </p:nvPicPr>
        <p:blipFill>
          <a:blip r:embed="rId2"/>
          <a:stretch>
            <a:fillRect/>
          </a:stretch>
        </p:blipFill>
        <p:spPr>
          <a:xfrm>
            <a:off x="540000" y="2420888"/>
            <a:ext cx="11500454" cy="2277032"/>
          </a:xfrm>
          <a:prstGeom prst="rect">
            <a:avLst/>
          </a:prstGeom>
        </p:spPr>
      </p:pic>
    </p:spTree>
    <p:extLst>
      <p:ext uri="{BB962C8B-B14F-4D97-AF65-F5344CB8AC3E}">
        <p14:creationId xmlns:p14="http://schemas.microsoft.com/office/powerpoint/2010/main" val="2746030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74645-9761-9DA9-1871-83D49B8C3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3173B-ED40-DA52-30BD-9D5B4074899A}"/>
              </a:ext>
            </a:extLst>
          </p:cNvPr>
          <p:cNvSpPr>
            <a:spLocks noGrp="1"/>
          </p:cNvSpPr>
          <p:nvPr>
            <p:ph type="title"/>
          </p:nvPr>
        </p:nvSpPr>
        <p:spPr/>
        <p:txBody>
          <a:bodyPr/>
          <a:lstStyle/>
          <a:p>
            <a:r>
              <a:rPr lang="en-US" dirty="0"/>
              <a:t>Singapore(an) English(es): Standard</a:t>
            </a:r>
            <a:endParaRPr lang="en-GB" dirty="0"/>
          </a:p>
        </p:txBody>
      </p:sp>
      <p:sp>
        <p:nvSpPr>
          <p:cNvPr id="3" name="Slide Number Placeholder 2">
            <a:extLst>
              <a:ext uri="{FF2B5EF4-FFF2-40B4-BE49-F238E27FC236}">
                <a16:creationId xmlns:a16="http://schemas.microsoft.com/office/drawing/2014/main" id="{CA452C3C-4E9D-78F2-639F-4832A969AADB}"/>
              </a:ext>
            </a:extLst>
          </p:cNvPr>
          <p:cNvSpPr>
            <a:spLocks noGrp="1"/>
          </p:cNvSpPr>
          <p:nvPr>
            <p:ph type="sldNum" sz="quarter" idx="11"/>
          </p:nvPr>
        </p:nvSpPr>
        <p:spPr/>
        <p:txBody>
          <a:bodyPr/>
          <a:lstStyle/>
          <a:p>
            <a:fld id="{603D9256-AA16-41A7-A1C0-96DC3C1A0123}" type="slidenum">
              <a:rPr lang="en-GB" noProof="0" smtClean="0"/>
              <a:t>22</a:t>
            </a:fld>
            <a:endParaRPr lang="en-GB" noProof="0" dirty="0"/>
          </a:p>
        </p:txBody>
      </p:sp>
      <p:sp>
        <p:nvSpPr>
          <p:cNvPr id="4" name="Content Placeholder 3">
            <a:extLst>
              <a:ext uri="{FF2B5EF4-FFF2-40B4-BE49-F238E27FC236}">
                <a16:creationId xmlns:a16="http://schemas.microsoft.com/office/drawing/2014/main" id="{4650439A-187D-61E8-6924-45AB514CA0B4}"/>
              </a:ext>
            </a:extLst>
          </p:cNvPr>
          <p:cNvSpPr>
            <a:spLocks noGrp="1"/>
          </p:cNvSpPr>
          <p:nvPr>
            <p:ph sz="quarter" idx="12"/>
          </p:nvPr>
        </p:nvSpPr>
        <p:spPr/>
        <p:txBody>
          <a:bodyPr/>
          <a:lstStyle/>
          <a:p>
            <a:r>
              <a:rPr lang="en-GB" dirty="0"/>
              <a:t>‘close one eye’ (US)</a:t>
            </a:r>
          </a:p>
        </p:txBody>
      </p:sp>
      <p:pic>
        <p:nvPicPr>
          <p:cNvPr id="6" name="Picture 5">
            <a:extLst>
              <a:ext uri="{FF2B5EF4-FFF2-40B4-BE49-F238E27FC236}">
                <a16:creationId xmlns:a16="http://schemas.microsoft.com/office/drawing/2014/main" id="{16266138-CE5C-F543-2A8E-68F74854067A}"/>
              </a:ext>
            </a:extLst>
          </p:cNvPr>
          <p:cNvPicPr>
            <a:picLocks noChangeAspect="1"/>
          </p:cNvPicPr>
          <p:nvPr/>
        </p:nvPicPr>
        <p:blipFill>
          <a:blip r:embed="rId2"/>
          <a:stretch>
            <a:fillRect/>
          </a:stretch>
        </p:blipFill>
        <p:spPr>
          <a:xfrm>
            <a:off x="1055440" y="1856340"/>
            <a:ext cx="9505056" cy="4885420"/>
          </a:xfrm>
          <a:prstGeom prst="rect">
            <a:avLst/>
          </a:prstGeom>
        </p:spPr>
      </p:pic>
    </p:spTree>
    <p:extLst>
      <p:ext uri="{BB962C8B-B14F-4D97-AF65-F5344CB8AC3E}">
        <p14:creationId xmlns:p14="http://schemas.microsoft.com/office/powerpoint/2010/main" val="1570173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F9260-78F8-A1DB-7A71-B3C6D66C0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23E479-504F-AC3B-7E53-2EDF41BFA466}"/>
              </a:ext>
            </a:extLst>
          </p:cNvPr>
          <p:cNvSpPr>
            <a:spLocks noGrp="1"/>
          </p:cNvSpPr>
          <p:nvPr>
            <p:ph type="title"/>
          </p:nvPr>
        </p:nvSpPr>
        <p:spPr/>
        <p:txBody>
          <a:bodyPr/>
          <a:lstStyle/>
          <a:p>
            <a:r>
              <a:rPr lang="en-US" dirty="0"/>
              <a:t>Singapore(an) English(es): Standard</a:t>
            </a:r>
            <a:endParaRPr lang="en-GB" dirty="0"/>
          </a:p>
        </p:txBody>
      </p:sp>
      <p:sp>
        <p:nvSpPr>
          <p:cNvPr id="3" name="Slide Number Placeholder 2">
            <a:extLst>
              <a:ext uri="{FF2B5EF4-FFF2-40B4-BE49-F238E27FC236}">
                <a16:creationId xmlns:a16="http://schemas.microsoft.com/office/drawing/2014/main" id="{BEFF8B8B-678B-A27D-327B-4ABE219C2BFB}"/>
              </a:ext>
            </a:extLst>
          </p:cNvPr>
          <p:cNvSpPr>
            <a:spLocks noGrp="1"/>
          </p:cNvSpPr>
          <p:nvPr>
            <p:ph type="sldNum" sz="quarter" idx="11"/>
          </p:nvPr>
        </p:nvSpPr>
        <p:spPr/>
        <p:txBody>
          <a:bodyPr/>
          <a:lstStyle/>
          <a:p>
            <a:fld id="{603D9256-AA16-41A7-A1C0-96DC3C1A0123}" type="slidenum">
              <a:rPr lang="en-GB" noProof="0" smtClean="0"/>
              <a:t>23</a:t>
            </a:fld>
            <a:endParaRPr lang="en-GB" noProof="0" dirty="0"/>
          </a:p>
        </p:txBody>
      </p:sp>
      <p:sp>
        <p:nvSpPr>
          <p:cNvPr id="4" name="Content Placeholder 3">
            <a:extLst>
              <a:ext uri="{FF2B5EF4-FFF2-40B4-BE49-F238E27FC236}">
                <a16:creationId xmlns:a16="http://schemas.microsoft.com/office/drawing/2014/main" id="{71A45BCD-7A72-30E3-1E2B-CDEDBDF6CC51}"/>
              </a:ext>
            </a:extLst>
          </p:cNvPr>
          <p:cNvSpPr>
            <a:spLocks noGrp="1"/>
          </p:cNvSpPr>
          <p:nvPr>
            <p:ph sz="quarter" idx="12"/>
          </p:nvPr>
        </p:nvSpPr>
        <p:spPr/>
        <p:txBody>
          <a:bodyPr/>
          <a:lstStyle/>
          <a:p>
            <a:r>
              <a:rPr lang="en-GB" dirty="0"/>
              <a:t>‘close one eye’ (SG)</a:t>
            </a:r>
          </a:p>
        </p:txBody>
      </p:sp>
      <p:pic>
        <p:nvPicPr>
          <p:cNvPr id="7" name="Picture 6">
            <a:extLst>
              <a:ext uri="{FF2B5EF4-FFF2-40B4-BE49-F238E27FC236}">
                <a16:creationId xmlns:a16="http://schemas.microsoft.com/office/drawing/2014/main" id="{5CB6B151-AAFC-73D9-9A2C-F9DE2B48F651}"/>
              </a:ext>
            </a:extLst>
          </p:cNvPr>
          <p:cNvPicPr>
            <a:picLocks noChangeAspect="1"/>
          </p:cNvPicPr>
          <p:nvPr/>
        </p:nvPicPr>
        <p:blipFill>
          <a:blip r:embed="rId2"/>
          <a:stretch>
            <a:fillRect/>
          </a:stretch>
        </p:blipFill>
        <p:spPr>
          <a:xfrm>
            <a:off x="1376351" y="1855857"/>
            <a:ext cx="9184145" cy="4984144"/>
          </a:xfrm>
          <a:prstGeom prst="rect">
            <a:avLst/>
          </a:prstGeom>
        </p:spPr>
      </p:pic>
    </p:spTree>
    <p:extLst>
      <p:ext uri="{BB962C8B-B14F-4D97-AF65-F5344CB8AC3E}">
        <p14:creationId xmlns:p14="http://schemas.microsoft.com/office/powerpoint/2010/main" val="1317288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D2F7D-D9C5-0F5E-3F41-37D860347759}"/>
              </a:ext>
            </a:extLst>
          </p:cNvPr>
          <p:cNvSpPr>
            <a:spLocks noGrp="1"/>
          </p:cNvSpPr>
          <p:nvPr>
            <p:ph type="title"/>
          </p:nvPr>
        </p:nvSpPr>
        <p:spPr/>
        <p:txBody>
          <a:bodyPr/>
          <a:lstStyle/>
          <a:p>
            <a:r>
              <a:rPr lang="en-US" dirty="0"/>
              <a:t>Singapore(an) English(es): Singlish</a:t>
            </a:r>
          </a:p>
        </p:txBody>
      </p:sp>
      <p:sp>
        <p:nvSpPr>
          <p:cNvPr id="3" name="Slide Number Placeholder 2">
            <a:extLst>
              <a:ext uri="{FF2B5EF4-FFF2-40B4-BE49-F238E27FC236}">
                <a16:creationId xmlns:a16="http://schemas.microsoft.com/office/drawing/2014/main" id="{47B3931F-B43E-9964-AC71-22E8DA7B812E}"/>
              </a:ext>
            </a:extLst>
          </p:cNvPr>
          <p:cNvSpPr>
            <a:spLocks noGrp="1"/>
          </p:cNvSpPr>
          <p:nvPr>
            <p:ph type="sldNum" sz="quarter" idx="11"/>
          </p:nvPr>
        </p:nvSpPr>
        <p:spPr/>
        <p:txBody>
          <a:bodyPr/>
          <a:lstStyle/>
          <a:p>
            <a:fld id="{603D9256-AA16-41A7-A1C0-96DC3C1A0123}" type="slidenum">
              <a:rPr lang="en-GB" noProof="0" smtClean="0"/>
              <a:t>24</a:t>
            </a:fld>
            <a:endParaRPr lang="en-GB" noProof="0" dirty="0"/>
          </a:p>
        </p:txBody>
      </p:sp>
      <p:pic>
        <p:nvPicPr>
          <p:cNvPr id="1026" name="Picture 2">
            <a:extLst>
              <a:ext uri="{FF2B5EF4-FFF2-40B4-BE49-F238E27FC236}">
                <a16:creationId xmlns:a16="http://schemas.microsoft.com/office/drawing/2014/main" id="{2E92F0E8-4EEF-53E9-01F6-5DED76622405}"/>
              </a:ext>
            </a:extLst>
          </p:cNvPr>
          <p:cNvPicPr>
            <a:picLocks noGrp="1" noChangeAspect="1" noChangeArrowheads="1"/>
          </p:cNvPicPr>
          <p:nvPr>
            <p:ph sz="quarter" idx="12"/>
          </p:nvPr>
        </p:nvPicPr>
        <p:blipFill>
          <a:blip r:embed="rId2">
            <a:extLst>
              <a:ext uri="{28A0092B-C50C-407E-A947-70E740481C1C}">
                <a14:useLocalDpi xmlns:a14="http://schemas.microsoft.com/office/drawing/2010/main" val="0"/>
              </a:ext>
            </a:extLst>
          </a:blip>
          <a:srcRect/>
          <a:stretch>
            <a:fillRect/>
          </a:stretch>
        </p:blipFill>
        <p:spPr bwMode="auto">
          <a:xfrm>
            <a:off x="3863752" y="2857526"/>
            <a:ext cx="6689182" cy="38858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terantional Corpus of English (ICE)">
            <a:extLst>
              <a:ext uri="{FF2B5EF4-FFF2-40B4-BE49-F238E27FC236}">
                <a16:creationId xmlns:a16="http://schemas.microsoft.com/office/drawing/2014/main" id="{B8D37EE7-CEA0-199E-81D9-3CE9796153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52" y="1541047"/>
            <a:ext cx="5618307" cy="1311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03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D2F7D-D9C5-0F5E-3F41-37D860347759}"/>
              </a:ext>
            </a:extLst>
          </p:cNvPr>
          <p:cNvSpPr>
            <a:spLocks noGrp="1"/>
          </p:cNvSpPr>
          <p:nvPr>
            <p:ph type="title"/>
          </p:nvPr>
        </p:nvSpPr>
        <p:spPr/>
        <p:txBody>
          <a:bodyPr/>
          <a:lstStyle/>
          <a:p>
            <a:r>
              <a:rPr lang="en-US" dirty="0"/>
              <a:t>Singapore(an) English(es): Singlish</a:t>
            </a:r>
          </a:p>
        </p:txBody>
      </p:sp>
      <p:sp>
        <p:nvSpPr>
          <p:cNvPr id="3" name="Slide Number Placeholder 2">
            <a:extLst>
              <a:ext uri="{FF2B5EF4-FFF2-40B4-BE49-F238E27FC236}">
                <a16:creationId xmlns:a16="http://schemas.microsoft.com/office/drawing/2014/main" id="{47B3931F-B43E-9964-AC71-22E8DA7B812E}"/>
              </a:ext>
            </a:extLst>
          </p:cNvPr>
          <p:cNvSpPr>
            <a:spLocks noGrp="1"/>
          </p:cNvSpPr>
          <p:nvPr>
            <p:ph type="sldNum" sz="quarter" idx="11"/>
          </p:nvPr>
        </p:nvSpPr>
        <p:spPr/>
        <p:txBody>
          <a:bodyPr/>
          <a:lstStyle/>
          <a:p>
            <a:fld id="{603D9256-AA16-41A7-A1C0-96DC3C1A0123}" type="slidenum">
              <a:rPr lang="en-GB" noProof="0" smtClean="0"/>
              <a:t>25</a:t>
            </a:fld>
            <a:endParaRPr lang="en-GB" noProof="0" dirty="0"/>
          </a:p>
        </p:txBody>
      </p:sp>
      <p:pic>
        <p:nvPicPr>
          <p:cNvPr id="6" name="Content Placeholder 5" descr="A screenshot of a computer&#10;&#10;Description automatically generated">
            <a:extLst>
              <a:ext uri="{FF2B5EF4-FFF2-40B4-BE49-F238E27FC236}">
                <a16:creationId xmlns:a16="http://schemas.microsoft.com/office/drawing/2014/main" id="{5433FF52-D1D0-66F2-0D51-12C09B22C04F}"/>
              </a:ext>
            </a:extLst>
          </p:cNvPr>
          <p:cNvPicPr>
            <a:picLocks noGrp="1" noChangeAspect="1"/>
          </p:cNvPicPr>
          <p:nvPr>
            <p:ph sz="quarter" idx="12"/>
          </p:nvPr>
        </p:nvPicPr>
        <p:blipFill rotWithShape="1">
          <a:blip r:embed="rId2">
            <a:extLst>
              <a:ext uri="{28A0092B-C50C-407E-A947-70E740481C1C}">
                <a14:useLocalDpi xmlns:a14="http://schemas.microsoft.com/office/drawing/2010/main" val="0"/>
              </a:ext>
            </a:extLst>
          </a:blip>
          <a:srcRect l="-3480" t="7228" r="3480" b="51501"/>
          <a:stretch/>
        </p:blipFill>
        <p:spPr>
          <a:xfrm>
            <a:off x="767408" y="1484784"/>
            <a:ext cx="10344592" cy="5184576"/>
          </a:xfrm>
        </p:spPr>
      </p:pic>
    </p:spTree>
    <p:extLst>
      <p:ext uri="{BB962C8B-B14F-4D97-AF65-F5344CB8AC3E}">
        <p14:creationId xmlns:p14="http://schemas.microsoft.com/office/powerpoint/2010/main" val="4227070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307CC-42D8-0360-711C-FD43BD8F6C75}"/>
              </a:ext>
            </a:extLst>
          </p:cNvPr>
          <p:cNvSpPr>
            <a:spLocks noGrp="1"/>
          </p:cNvSpPr>
          <p:nvPr>
            <p:ph type="title"/>
          </p:nvPr>
        </p:nvSpPr>
        <p:spPr/>
        <p:txBody>
          <a:bodyPr/>
          <a:lstStyle/>
          <a:p>
            <a:r>
              <a:rPr lang="en-US" dirty="0"/>
              <a:t>Singapore(an) English(es): Singlish</a:t>
            </a:r>
            <a:endParaRPr lang="en-GB" dirty="0"/>
          </a:p>
        </p:txBody>
      </p:sp>
      <p:sp>
        <p:nvSpPr>
          <p:cNvPr id="3" name="Slide Number Placeholder 2">
            <a:extLst>
              <a:ext uri="{FF2B5EF4-FFF2-40B4-BE49-F238E27FC236}">
                <a16:creationId xmlns:a16="http://schemas.microsoft.com/office/drawing/2014/main" id="{964D5262-7A7A-988D-9F1F-D3234725D6E3}"/>
              </a:ext>
            </a:extLst>
          </p:cNvPr>
          <p:cNvSpPr>
            <a:spLocks noGrp="1"/>
          </p:cNvSpPr>
          <p:nvPr>
            <p:ph type="sldNum" sz="quarter" idx="11"/>
          </p:nvPr>
        </p:nvSpPr>
        <p:spPr/>
        <p:txBody>
          <a:bodyPr/>
          <a:lstStyle/>
          <a:p>
            <a:fld id="{603D9256-AA16-41A7-A1C0-96DC3C1A0123}" type="slidenum">
              <a:rPr lang="en-GB" noProof="0" smtClean="0"/>
              <a:t>26</a:t>
            </a:fld>
            <a:endParaRPr lang="en-GB" noProof="0" dirty="0"/>
          </a:p>
        </p:txBody>
      </p:sp>
      <p:sp>
        <p:nvSpPr>
          <p:cNvPr id="4" name="Content Placeholder 3">
            <a:extLst>
              <a:ext uri="{FF2B5EF4-FFF2-40B4-BE49-F238E27FC236}">
                <a16:creationId xmlns:a16="http://schemas.microsoft.com/office/drawing/2014/main" id="{3022E5D3-6F37-C900-3708-53D73F4DB5E8}"/>
              </a:ext>
            </a:extLst>
          </p:cNvPr>
          <p:cNvSpPr>
            <a:spLocks noGrp="1"/>
          </p:cNvSpPr>
          <p:nvPr>
            <p:ph sz="quarter" idx="12"/>
          </p:nvPr>
        </p:nvSpPr>
        <p:spPr/>
        <p:txBody>
          <a:bodyPr numCol="2">
            <a:normAutofit fontScale="92500"/>
          </a:bodyPr>
          <a:lstStyle/>
          <a:p>
            <a:r>
              <a:rPr lang="en-GB" dirty="0"/>
              <a:t>Pro-drop</a:t>
            </a:r>
          </a:p>
          <a:p>
            <a:pPr marL="457200" indent="-457200">
              <a:buAutoNum type="arabicParenBoth"/>
            </a:pPr>
            <a:r>
              <a:rPr lang="en-DE" dirty="0"/>
              <a:t>Mm if later still dont have then </a:t>
            </a:r>
            <a:r>
              <a:rPr lang="en-DE" b="1" dirty="0"/>
              <a:t>Ø</a:t>
            </a:r>
            <a:r>
              <a:rPr lang="en-DE" dirty="0"/>
              <a:t> can do in suite or the tcher pantry there haha</a:t>
            </a:r>
            <a:br>
              <a:rPr lang="en-DE" dirty="0"/>
            </a:br>
            <a:r>
              <a:rPr lang="en-DE" sz="1900" dirty="0"/>
              <a:t>&lt;COSEM:19SF01-44969-22SGCHFST-2018&gt;</a:t>
            </a:r>
            <a:br>
              <a:rPr lang="en-DE" sz="1900" dirty="0"/>
            </a:br>
            <a:endParaRPr lang="en-DE" sz="1900" dirty="0"/>
          </a:p>
          <a:p>
            <a:r>
              <a:rPr lang="en-GB" dirty="0"/>
              <a:t>Copula-deletion</a:t>
            </a:r>
          </a:p>
          <a:p>
            <a:pPr marL="457200" indent="-457200">
              <a:buFont typeface="Wingdings" pitchFamily="2" charset="2"/>
              <a:buAutoNum type="arabicParenBoth" startAt="2"/>
            </a:pPr>
            <a:r>
              <a:rPr lang="en-DE" dirty="0"/>
              <a:t>So who </a:t>
            </a:r>
            <a:r>
              <a:rPr lang="en-DE" b="1" dirty="0"/>
              <a:t>Ø</a:t>
            </a:r>
            <a:r>
              <a:rPr lang="en-DE" dirty="0"/>
              <a:t> playing??</a:t>
            </a:r>
            <a:br>
              <a:rPr lang="en-DE" dirty="0"/>
            </a:br>
            <a:r>
              <a:rPr lang="en-DE" sz="1900" dirty="0"/>
              <a:t>&lt;COSEM:17CF02-1419-24SGMAM00-2016&gt;</a:t>
            </a:r>
          </a:p>
          <a:p>
            <a:pPr marL="457200" indent="-457200">
              <a:buAutoNum type="arabicParenBoth" startAt="2"/>
            </a:pPr>
            <a:r>
              <a:rPr lang="en-DE" dirty="0"/>
              <a:t>i </a:t>
            </a:r>
            <a:r>
              <a:rPr lang="en-DE" b="1" dirty="0"/>
              <a:t>Ø</a:t>
            </a:r>
            <a:r>
              <a:rPr lang="en-DE" dirty="0"/>
              <a:t> not going</a:t>
            </a:r>
            <a:br>
              <a:rPr lang="en-DE" dirty="0"/>
            </a:br>
            <a:r>
              <a:rPr lang="en-GB" sz="1900" dirty="0"/>
              <a:t>&lt;COSEM:17CF02-1437-22TWCHF00-2016&gt;</a:t>
            </a:r>
            <a:r>
              <a:rPr lang="en-DE" sz="1900" dirty="0"/>
              <a:t> </a:t>
            </a:r>
            <a:br>
              <a:rPr lang="en-DE" sz="1900" dirty="0"/>
            </a:br>
            <a:endParaRPr lang="en-DE" dirty="0"/>
          </a:p>
          <a:p>
            <a:r>
              <a:rPr lang="en-GB" dirty="0"/>
              <a:t>Lack of inversion (in </a:t>
            </a:r>
            <a:r>
              <a:rPr lang="en-GB" dirty="0" err="1"/>
              <a:t>wh</a:t>
            </a:r>
            <a:r>
              <a:rPr lang="en-GB" dirty="0"/>
              <a:t>-questions)</a:t>
            </a:r>
          </a:p>
          <a:p>
            <a:pPr marL="457200" indent="-457200">
              <a:buFont typeface="Wingdings" pitchFamily="2" charset="2"/>
              <a:buAutoNum type="arabicParenBoth" startAt="4"/>
            </a:pPr>
            <a:r>
              <a:rPr lang="en-DE" dirty="0"/>
              <a:t>Eh so </a:t>
            </a:r>
            <a:r>
              <a:rPr lang="en-DE" b="1" dirty="0"/>
              <a:t>meet </a:t>
            </a:r>
            <a:r>
              <a:rPr lang="en-DE" dirty="0"/>
              <a:t>at what time at where?</a:t>
            </a:r>
            <a:br>
              <a:rPr lang="en-DE" dirty="0"/>
            </a:br>
            <a:r>
              <a:rPr lang="en-DE" sz="1900" dirty="0"/>
              <a:t>&lt;COSEM:17CF10-6899-20SGCHF00-2016&gt;</a:t>
            </a:r>
            <a:endParaRPr lang="en-DE" dirty="0"/>
          </a:p>
          <a:p>
            <a:r>
              <a:rPr lang="en-GB" dirty="0"/>
              <a:t>Variable past tense marking</a:t>
            </a:r>
          </a:p>
          <a:p>
            <a:pPr marL="457200" indent="-457200">
              <a:buFont typeface="Wingdings" pitchFamily="2" charset="2"/>
              <a:buAutoNum type="arabicParenBoth" startAt="5"/>
            </a:pPr>
            <a:r>
              <a:rPr lang="en-GB" dirty="0" err="1"/>
              <a:t>i'm</a:t>
            </a:r>
            <a:r>
              <a:rPr lang="en-GB" dirty="0"/>
              <a:t> so sleepy cause </a:t>
            </a:r>
            <a:r>
              <a:rPr lang="en-GB" b="1" dirty="0"/>
              <a:t>yesterday </a:t>
            </a:r>
            <a:r>
              <a:rPr lang="en-GB" b="1" dirty="0" err="1"/>
              <a:t>i</a:t>
            </a:r>
            <a:r>
              <a:rPr lang="en-GB" b="1" dirty="0"/>
              <a:t> go </a:t>
            </a:r>
            <a:r>
              <a:rPr lang="en-GB" dirty="0"/>
              <a:t>watch all the buzzed unsolved mysteries and then madam </a:t>
            </a:r>
            <a:r>
              <a:rPr lang="en-GB" dirty="0" err="1"/>
              <a:t>tak</a:t>
            </a:r>
            <a:r>
              <a:rPr lang="en-GB" dirty="0"/>
              <a:t> </a:t>
            </a:r>
            <a:r>
              <a:rPr lang="en-GB" dirty="0" err="1"/>
              <a:t>boleh</a:t>
            </a:r>
            <a:r>
              <a:rPr lang="en-GB" dirty="0"/>
              <a:t> </a:t>
            </a:r>
            <a:r>
              <a:rPr lang="en-GB" dirty="0" err="1"/>
              <a:t>tidur</a:t>
            </a:r>
            <a:br>
              <a:rPr lang="en-GB" dirty="0"/>
            </a:br>
            <a:r>
              <a:rPr lang="en-GB" sz="1900" dirty="0"/>
              <a:t>&lt;COSEM:18MF03-9033-23SGMAF00-2017&gt;</a:t>
            </a:r>
            <a:br>
              <a:rPr lang="en-GB" sz="1900" dirty="0"/>
            </a:br>
            <a:endParaRPr lang="en-GB" dirty="0"/>
          </a:p>
          <a:p>
            <a:r>
              <a:rPr lang="en-GB" dirty="0"/>
              <a:t>Variable 3</a:t>
            </a:r>
            <a:r>
              <a:rPr lang="en-GB" cap="small" dirty="0"/>
              <a:t>sg</a:t>
            </a:r>
            <a:r>
              <a:rPr lang="en-GB" dirty="0"/>
              <a:t> agreement</a:t>
            </a:r>
          </a:p>
          <a:p>
            <a:pPr marL="457200" indent="-457200">
              <a:buSzPct val="100000"/>
              <a:buFont typeface="Wingdings" pitchFamily="2" charset="2"/>
              <a:buAutoNum type="arabicParenBoth" startAt="6"/>
            </a:pPr>
            <a:r>
              <a:rPr lang="en-DE" dirty="0"/>
              <a:t>like these few days she go everyday sia</a:t>
            </a:r>
            <a:br>
              <a:rPr lang="en-DE" dirty="0"/>
            </a:br>
            <a:r>
              <a:rPr lang="en-DE" sz="1900" dirty="0"/>
              <a:t>&lt;COSEM:21DC34-3614-21SGCHFNY-2018&gt;</a:t>
            </a:r>
            <a:br>
              <a:rPr lang="en-DE" sz="1900" dirty="0"/>
            </a:br>
            <a:endParaRPr lang="en-DE" dirty="0"/>
          </a:p>
          <a:p>
            <a:r>
              <a:rPr lang="en-GB" dirty="0"/>
              <a:t>Invariant question tag</a:t>
            </a:r>
          </a:p>
          <a:p>
            <a:pPr marL="457200" indent="-457200">
              <a:buFont typeface="Wingdings" pitchFamily="2" charset="2"/>
              <a:buAutoNum type="arabicParenBoth" startAt="7"/>
            </a:pPr>
            <a:r>
              <a:rPr lang="en-DE" dirty="0"/>
              <a:t>We watching infinity war at 5 is it</a:t>
            </a:r>
            <a:br>
              <a:rPr lang="en-DE" dirty="0"/>
            </a:br>
            <a:r>
              <a:rPr lang="en-DE" sz="1800" dirty="0"/>
              <a:t>&lt;COSEM:21DC03-4691-23SGCHM0K-2018&gt;</a:t>
            </a:r>
            <a:endParaRPr lang="en-DE" dirty="0"/>
          </a:p>
          <a:p>
            <a:endParaRPr lang="en-GB" dirty="0"/>
          </a:p>
        </p:txBody>
      </p:sp>
    </p:spTree>
    <p:extLst>
      <p:ext uri="{BB962C8B-B14F-4D97-AF65-F5344CB8AC3E}">
        <p14:creationId xmlns:p14="http://schemas.microsoft.com/office/powerpoint/2010/main" val="650990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45CCA-86E0-D37F-3CF6-A5A1680FE3E5}"/>
              </a:ext>
            </a:extLst>
          </p:cNvPr>
          <p:cNvSpPr>
            <a:spLocks noGrp="1"/>
          </p:cNvSpPr>
          <p:nvPr>
            <p:ph type="title"/>
          </p:nvPr>
        </p:nvSpPr>
        <p:spPr/>
        <p:txBody>
          <a:bodyPr/>
          <a:lstStyle/>
          <a:p>
            <a:r>
              <a:rPr lang="en-US" dirty="0"/>
              <a:t>Singapore(an) English(es): Singlish</a:t>
            </a:r>
          </a:p>
        </p:txBody>
      </p:sp>
      <p:sp>
        <p:nvSpPr>
          <p:cNvPr id="3" name="Slide Number Placeholder 2">
            <a:extLst>
              <a:ext uri="{FF2B5EF4-FFF2-40B4-BE49-F238E27FC236}">
                <a16:creationId xmlns:a16="http://schemas.microsoft.com/office/drawing/2014/main" id="{42B9C48C-EE48-7B43-624E-2207BF323A81}"/>
              </a:ext>
            </a:extLst>
          </p:cNvPr>
          <p:cNvSpPr>
            <a:spLocks noGrp="1"/>
          </p:cNvSpPr>
          <p:nvPr>
            <p:ph type="sldNum" sz="quarter" idx="11"/>
          </p:nvPr>
        </p:nvSpPr>
        <p:spPr/>
        <p:txBody>
          <a:bodyPr/>
          <a:lstStyle/>
          <a:p>
            <a:fld id="{603D9256-AA16-41A7-A1C0-96DC3C1A0123}" type="slidenum">
              <a:rPr lang="en-GB" noProof="0" smtClean="0"/>
              <a:t>27</a:t>
            </a:fld>
            <a:endParaRPr lang="en-GB" noProof="0" dirty="0"/>
          </a:p>
        </p:txBody>
      </p:sp>
      <p:sp>
        <p:nvSpPr>
          <p:cNvPr id="4" name="Content Placeholder 3">
            <a:extLst>
              <a:ext uri="{FF2B5EF4-FFF2-40B4-BE49-F238E27FC236}">
                <a16:creationId xmlns:a16="http://schemas.microsoft.com/office/drawing/2014/main" id="{DE0EAA77-05DB-0794-85B4-DDB974B98F5B}"/>
              </a:ext>
            </a:extLst>
          </p:cNvPr>
          <p:cNvSpPr>
            <a:spLocks noGrp="1"/>
          </p:cNvSpPr>
          <p:nvPr>
            <p:ph sz="quarter" idx="12"/>
          </p:nvPr>
        </p:nvSpPr>
        <p:spPr>
          <a:xfrm>
            <a:off x="540000" y="1440000"/>
            <a:ext cx="11472333" cy="5400000"/>
          </a:xfrm>
        </p:spPr>
        <p:txBody>
          <a:bodyPr>
            <a:normAutofit/>
          </a:bodyPr>
          <a:lstStyle/>
          <a:p>
            <a:pPr marL="538163" indent="-538163">
              <a:buFont typeface="Wingdings" pitchFamily="2" charset="2"/>
              <a:buAutoNum type="arabicParenBoth" startAt="8"/>
            </a:pPr>
            <a:r>
              <a:rPr lang="en-GB" dirty="0"/>
              <a:t>If you feel sad then stop spreading this bad fact about him </a:t>
            </a:r>
            <a:r>
              <a:rPr lang="en-GB" b="1" dirty="0"/>
              <a:t>la</a:t>
            </a:r>
            <a:r>
              <a:rPr lang="en-GB" dirty="0"/>
              <a:t> </a:t>
            </a:r>
            <a:br>
              <a:rPr lang="en-GB" dirty="0"/>
            </a:br>
            <a:r>
              <a:rPr lang="en-GB" sz="1600" dirty="0"/>
              <a:t>&lt;COSEM:17CF15-35382-21CHF-2015&gt;</a:t>
            </a:r>
          </a:p>
          <a:p>
            <a:pPr marL="538163" indent="-538163">
              <a:buAutoNum type="arabicParenBoth" startAt="8"/>
            </a:pPr>
            <a:r>
              <a:rPr lang="en-GB" dirty="0"/>
              <a:t>Wah u very free </a:t>
            </a:r>
            <a:r>
              <a:rPr lang="en-GB" b="1" dirty="0"/>
              <a:t>ah</a:t>
            </a:r>
            <a:r>
              <a:rPr lang="en-GB" dirty="0"/>
              <a:t> </a:t>
            </a:r>
            <a:br>
              <a:rPr lang="en-GB" dirty="0"/>
            </a:br>
            <a:r>
              <a:rPr lang="en-GB" sz="1600" dirty="0"/>
              <a:t>&lt;COSEM:17CF31-4573-19CHF-2016&gt;</a:t>
            </a:r>
            <a:endParaRPr lang="en-GB" sz="2000" dirty="0"/>
          </a:p>
          <a:p>
            <a:pPr marL="538163" indent="-538163">
              <a:buAutoNum type="arabicParenBoth" startAt="8"/>
            </a:pPr>
            <a:r>
              <a:rPr lang="en-GB" dirty="0"/>
              <a:t>I think everyone plan timetable first </a:t>
            </a:r>
            <a:r>
              <a:rPr lang="en-GB" b="1" dirty="0"/>
              <a:t>bah</a:t>
            </a:r>
            <a:r>
              <a:rPr lang="en-GB" dirty="0"/>
              <a:t> </a:t>
            </a:r>
            <a:br>
              <a:rPr lang="en-GB" dirty="0"/>
            </a:br>
            <a:r>
              <a:rPr lang="en-GB" sz="1600" dirty="0"/>
              <a:t>&lt;COSEM:17CF07-13341-22CHM-2016&gt;</a:t>
            </a:r>
          </a:p>
          <a:p>
            <a:pPr marL="538163" indent="-538163">
              <a:buAutoNum type="arabicParenBoth" startAt="8"/>
            </a:pPr>
            <a:r>
              <a:rPr lang="en-GB" dirty="0"/>
              <a:t>30th got school </a:t>
            </a:r>
            <a:r>
              <a:rPr lang="en-GB" b="1" dirty="0"/>
              <a:t>meh</a:t>
            </a:r>
            <a:r>
              <a:rPr lang="en-GB" dirty="0"/>
              <a:t> it's a Sunday </a:t>
            </a:r>
            <a:r>
              <a:rPr lang="en-GB" b="1" dirty="0" err="1"/>
              <a:t>Leh</a:t>
            </a:r>
            <a:r>
              <a:rPr lang="en-GB" dirty="0"/>
              <a:t> </a:t>
            </a:r>
            <a:br>
              <a:rPr lang="en-GB" dirty="0"/>
            </a:br>
            <a:r>
              <a:rPr lang="en-GB" sz="1600" dirty="0"/>
              <a:t>&lt;COSEM:17CF34-211-20CHF-2012&gt;</a:t>
            </a:r>
          </a:p>
          <a:p>
            <a:pPr marL="538163" indent="-538163">
              <a:buAutoNum type="arabicParenBoth" startAt="8"/>
            </a:pPr>
            <a:r>
              <a:rPr lang="en-GB" dirty="0"/>
              <a:t>I find the black emojis dam funny </a:t>
            </a:r>
            <a:r>
              <a:rPr lang="en-GB" b="1" dirty="0"/>
              <a:t>lor</a:t>
            </a:r>
            <a:r>
              <a:rPr lang="en-GB" dirty="0"/>
              <a:t> </a:t>
            </a:r>
            <a:br>
              <a:rPr lang="en-GB" dirty="0"/>
            </a:br>
            <a:r>
              <a:rPr lang="en-GB" sz="1600" dirty="0"/>
              <a:t>&lt;COSEM:17CF07-8854-21CHF-2015&gt;</a:t>
            </a:r>
          </a:p>
          <a:p>
            <a:pPr marL="538163" indent="-538163">
              <a:buAutoNum type="arabicParenBoth" startAt="8"/>
            </a:pPr>
            <a:r>
              <a:rPr lang="en-GB" dirty="0"/>
              <a:t>Sit where?? Still drizzling </a:t>
            </a:r>
            <a:r>
              <a:rPr lang="en-GB" b="1" dirty="0" err="1"/>
              <a:t>sia</a:t>
            </a:r>
            <a:r>
              <a:rPr lang="en-GB" dirty="0"/>
              <a:t> </a:t>
            </a:r>
            <a:r>
              <a:rPr lang="en-GB" dirty="0" err="1"/>
              <a:t>haha</a:t>
            </a:r>
            <a:r>
              <a:rPr lang="en-GB" dirty="0"/>
              <a:t> </a:t>
            </a:r>
            <a:br>
              <a:rPr lang="en-GB" dirty="0"/>
            </a:br>
            <a:r>
              <a:rPr lang="en-GB" sz="1600" dirty="0"/>
              <a:t>&lt;COSEM:17CM02-4764-21CHM-2016&gt;</a:t>
            </a:r>
          </a:p>
          <a:p>
            <a:pPr marL="538163" indent="-538163">
              <a:buAutoNum type="arabicParenBoth" startAt="8"/>
            </a:pPr>
            <a:r>
              <a:rPr lang="en-GB" dirty="0"/>
              <a:t>Quite obvious </a:t>
            </a:r>
            <a:r>
              <a:rPr lang="en-GB" b="1" dirty="0"/>
              <a:t>what</a:t>
            </a:r>
            <a:br>
              <a:rPr lang="en-GB" b="1" dirty="0"/>
            </a:br>
            <a:r>
              <a:rPr lang="en-GB" sz="1600" dirty="0"/>
              <a:t>&lt;COSEM:17IF03-3157-20INF-2014&gt;</a:t>
            </a:r>
          </a:p>
        </p:txBody>
      </p:sp>
      <p:pic>
        <p:nvPicPr>
          <p:cNvPr id="6" name="Picture 5">
            <a:extLst>
              <a:ext uri="{FF2B5EF4-FFF2-40B4-BE49-F238E27FC236}">
                <a16:creationId xmlns:a16="http://schemas.microsoft.com/office/drawing/2014/main" id="{310AEA96-B5BE-96A0-B911-969557FE9BAC}"/>
              </a:ext>
            </a:extLst>
          </p:cNvPr>
          <p:cNvPicPr>
            <a:picLocks noChangeAspect="1"/>
          </p:cNvPicPr>
          <p:nvPr/>
        </p:nvPicPr>
        <p:blipFill>
          <a:blip r:embed="rId3"/>
          <a:stretch>
            <a:fillRect/>
          </a:stretch>
        </p:blipFill>
        <p:spPr>
          <a:xfrm>
            <a:off x="7608168" y="2804403"/>
            <a:ext cx="3263900" cy="3398648"/>
          </a:xfrm>
          <a:prstGeom prst="rect">
            <a:avLst/>
          </a:prstGeom>
        </p:spPr>
      </p:pic>
      <p:sp>
        <p:nvSpPr>
          <p:cNvPr id="7" name="Rectangle 6">
            <a:extLst>
              <a:ext uri="{FF2B5EF4-FFF2-40B4-BE49-F238E27FC236}">
                <a16:creationId xmlns:a16="http://schemas.microsoft.com/office/drawing/2014/main" id="{8AA051C6-D568-EF9D-E81F-AB2EB952514D}"/>
              </a:ext>
            </a:extLst>
          </p:cNvPr>
          <p:cNvSpPr/>
          <p:nvPr/>
        </p:nvSpPr>
        <p:spPr>
          <a:xfrm>
            <a:off x="6811632" y="6454118"/>
            <a:ext cx="4572000" cy="230832"/>
          </a:xfrm>
          <a:prstGeom prst="rect">
            <a:avLst/>
          </a:prstGeom>
        </p:spPr>
        <p:txBody>
          <a:bodyPr>
            <a:spAutoFit/>
          </a:bodyPr>
          <a:lstStyle/>
          <a:p>
            <a:pPr algn="r"/>
            <a:r>
              <a:rPr lang="en-GB" sz="900" dirty="0"/>
              <a:t>https://</a:t>
            </a:r>
            <a:r>
              <a:rPr lang="en-GB" sz="900" dirty="0" err="1"/>
              <a:t>www.amazon.com</a:t>
            </a:r>
            <a:r>
              <a:rPr lang="en-GB" sz="900" dirty="0"/>
              <a:t>/Singapore-Shiok-</a:t>
            </a:r>
            <a:r>
              <a:rPr lang="en-GB" sz="900" dirty="0" err="1"/>
              <a:t>Lah</a:t>
            </a:r>
            <a:r>
              <a:rPr lang="en-GB" sz="900" dirty="0"/>
              <a:t>-Singlish-</a:t>
            </a:r>
            <a:r>
              <a:rPr lang="en-GB" sz="900" dirty="0" err="1"/>
              <a:t>Tshirt</a:t>
            </a:r>
            <a:r>
              <a:rPr lang="en-GB" sz="900" dirty="0"/>
              <a:t>/</a:t>
            </a:r>
            <a:r>
              <a:rPr lang="en-GB" sz="900" dirty="0" err="1"/>
              <a:t>dp</a:t>
            </a:r>
            <a:r>
              <a:rPr lang="en-GB" sz="900" dirty="0"/>
              <a:t>/B0172NTRB0</a:t>
            </a:r>
          </a:p>
        </p:txBody>
      </p:sp>
    </p:spTree>
    <p:extLst>
      <p:ext uri="{BB962C8B-B14F-4D97-AF65-F5344CB8AC3E}">
        <p14:creationId xmlns:p14="http://schemas.microsoft.com/office/powerpoint/2010/main" val="184389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45CCA-86E0-D37F-3CF6-A5A1680FE3E5}"/>
              </a:ext>
            </a:extLst>
          </p:cNvPr>
          <p:cNvSpPr>
            <a:spLocks noGrp="1"/>
          </p:cNvSpPr>
          <p:nvPr>
            <p:ph type="title"/>
          </p:nvPr>
        </p:nvSpPr>
        <p:spPr/>
        <p:txBody>
          <a:bodyPr/>
          <a:lstStyle/>
          <a:p>
            <a:r>
              <a:rPr lang="en-US" dirty="0"/>
              <a:t>Singapore(an) English(es): Singlish</a:t>
            </a:r>
          </a:p>
        </p:txBody>
      </p:sp>
      <p:sp>
        <p:nvSpPr>
          <p:cNvPr id="3" name="Slide Number Placeholder 2">
            <a:extLst>
              <a:ext uri="{FF2B5EF4-FFF2-40B4-BE49-F238E27FC236}">
                <a16:creationId xmlns:a16="http://schemas.microsoft.com/office/drawing/2014/main" id="{42B9C48C-EE48-7B43-624E-2207BF323A81}"/>
              </a:ext>
            </a:extLst>
          </p:cNvPr>
          <p:cNvSpPr>
            <a:spLocks noGrp="1"/>
          </p:cNvSpPr>
          <p:nvPr>
            <p:ph type="sldNum" sz="quarter" idx="11"/>
          </p:nvPr>
        </p:nvSpPr>
        <p:spPr/>
        <p:txBody>
          <a:bodyPr/>
          <a:lstStyle/>
          <a:p>
            <a:fld id="{603D9256-AA16-41A7-A1C0-96DC3C1A0123}" type="slidenum">
              <a:rPr lang="en-GB" noProof="0" smtClean="0"/>
              <a:t>28</a:t>
            </a:fld>
            <a:endParaRPr lang="en-GB" noProof="0" dirty="0"/>
          </a:p>
        </p:txBody>
      </p:sp>
      <p:sp>
        <p:nvSpPr>
          <p:cNvPr id="4" name="Content Placeholder 3">
            <a:extLst>
              <a:ext uri="{FF2B5EF4-FFF2-40B4-BE49-F238E27FC236}">
                <a16:creationId xmlns:a16="http://schemas.microsoft.com/office/drawing/2014/main" id="{DE0EAA77-05DB-0794-85B4-DDB974B98F5B}"/>
              </a:ext>
            </a:extLst>
          </p:cNvPr>
          <p:cNvSpPr>
            <a:spLocks noGrp="1"/>
          </p:cNvSpPr>
          <p:nvPr>
            <p:ph sz="quarter" idx="12"/>
          </p:nvPr>
        </p:nvSpPr>
        <p:spPr/>
        <p:txBody>
          <a:bodyPr/>
          <a:lstStyle/>
          <a:p>
            <a:pPr marL="0" indent="0">
              <a:buNone/>
            </a:pPr>
            <a:r>
              <a:rPr lang="en-US" dirty="0"/>
              <a:t>Discourse particles</a:t>
            </a:r>
          </a:p>
        </p:txBody>
      </p:sp>
      <p:graphicFrame>
        <p:nvGraphicFramePr>
          <p:cNvPr id="5" name="Content Placeholder 6">
            <a:extLst>
              <a:ext uri="{FF2B5EF4-FFF2-40B4-BE49-F238E27FC236}">
                <a16:creationId xmlns:a16="http://schemas.microsoft.com/office/drawing/2014/main" id="{53023B00-6391-0F0B-0C59-0C688BD5E072}"/>
              </a:ext>
            </a:extLst>
          </p:cNvPr>
          <p:cNvGraphicFramePr>
            <a:graphicFrameLocks/>
          </p:cNvGraphicFramePr>
          <p:nvPr>
            <p:extLst>
              <p:ext uri="{D42A27DB-BD31-4B8C-83A1-F6EECF244321}">
                <p14:modId xmlns:p14="http://schemas.microsoft.com/office/powerpoint/2010/main" val="3661686167"/>
              </p:ext>
            </p:extLst>
          </p:nvPr>
        </p:nvGraphicFramePr>
        <p:xfrm>
          <a:off x="540000" y="1988840"/>
          <a:ext cx="10884592" cy="4772418"/>
        </p:xfrm>
        <a:graphic>
          <a:graphicData uri="http://schemas.openxmlformats.org/drawingml/2006/table">
            <a:tbl>
              <a:tblPr bandRow="1">
                <a:tableStyleId>{5C22544A-7EE6-4342-B048-85BDC9FD1C3A}</a:tableStyleId>
              </a:tblPr>
              <a:tblGrid>
                <a:gridCol w="1093212">
                  <a:extLst>
                    <a:ext uri="{9D8B030D-6E8A-4147-A177-3AD203B41FA5}">
                      <a16:colId xmlns:a16="http://schemas.microsoft.com/office/drawing/2014/main" val="2181078453"/>
                    </a:ext>
                  </a:extLst>
                </a:gridCol>
                <a:gridCol w="9791380">
                  <a:extLst>
                    <a:ext uri="{9D8B030D-6E8A-4147-A177-3AD203B41FA5}">
                      <a16:colId xmlns:a16="http://schemas.microsoft.com/office/drawing/2014/main" val="1777988777"/>
                    </a:ext>
                  </a:extLst>
                </a:gridCol>
              </a:tblGrid>
              <a:tr h="424327">
                <a:tc>
                  <a:txBody>
                    <a:bodyPr/>
                    <a:lstStyle/>
                    <a:p>
                      <a:r>
                        <a:rPr lang="en-GB" sz="1600" i="1" dirty="0" err="1"/>
                        <a:t>lah</a:t>
                      </a:r>
                      <a:endParaRPr lang="en-GB" sz="1600" i="1" dirty="0"/>
                    </a:p>
                  </a:txBody>
                  <a:tcPr/>
                </a:tc>
                <a:tc>
                  <a:txBody>
                    <a:bodyPr/>
                    <a:lstStyle/>
                    <a:p>
                      <a:r>
                        <a:rPr lang="en-GB" sz="1600" dirty="0"/>
                        <a:t>draws attention to mood or attitude and appeals for accommodation; indicates solidarity, familiarity, informality (Lim 2007)</a:t>
                      </a:r>
                    </a:p>
                  </a:txBody>
                  <a:tcPr/>
                </a:tc>
                <a:extLst>
                  <a:ext uri="{0D108BD9-81ED-4DB2-BD59-A6C34878D82A}">
                    <a16:rowId xmlns:a16="http://schemas.microsoft.com/office/drawing/2014/main" val="2072176968"/>
                  </a:ext>
                </a:extLst>
              </a:tr>
              <a:tr h="424327">
                <a:tc>
                  <a:txBody>
                    <a:bodyPr/>
                    <a:lstStyle/>
                    <a:p>
                      <a:r>
                        <a:rPr lang="en-GB" sz="1600" i="1" dirty="0"/>
                        <a:t>ah</a:t>
                      </a:r>
                    </a:p>
                  </a:txBody>
                  <a:tcPr/>
                </a:tc>
                <a:tc>
                  <a:txBody>
                    <a:bodyPr/>
                    <a:lstStyle/>
                    <a:p>
                      <a:r>
                        <a:rPr lang="en-GB" sz="1600" dirty="0"/>
                        <a:t>signals continuation and keeps interlocutors in contact; softens command; marks a question expecting agreement […] [or] requiring response (Lim 2007)</a:t>
                      </a:r>
                    </a:p>
                  </a:txBody>
                  <a:tcPr/>
                </a:tc>
                <a:extLst>
                  <a:ext uri="{0D108BD9-81ED-4DB2-BD59-A6C34878D82A}">
                    <a16:rowId xmlns:a16="http://schemas.microsoft.com/office/drawing/2014/main" val="770165773"/>
                  </a:ext>
                </a:extLst>
              </a:tr>
              <a:tr h="424327">
                <a:tc>
                  <a:txBody>
                    <a:bodyPr/>
                    <a:lstStyle/>
                    <a:p>
                      <a:r>
                        <a:rPr lang="en-GB" sz="1600" i="1" dirty="0"/>
                        <a:t>what/ </a:t>
                      </a:r>
                      <a:r>
                        <a:rPr lang="en-GB" sz="1600" i="1" dirty="0" err="1"/>
                        <a:t>wor</a:t>
                      </a:r>
                      <a:endParaRPr lang="en-GB" sz="1600" i="1" dirty="0"/>
                    </a:p>
                  </a:txBody>
                  <a:tcPr/>
                </a:tc>
                <a:tc>
                  <a:txBody>
                    <a:bodyPr/>
                    <a:lstStyle/>
                    <a:p>
                      <a:r>
                        <a:rPr lang="en-GB" sz="1600" dirty="0"/>
                        <a:t>indicates that information is obvious, contradicting something previously asserted (Lim 2007)</a:t>
                      </a:r>
                    </a:p>
                  </a:txBody>
                  <a:tcPr/>
                </a:tc>
                <a:extLst>
                  <a:ext uri="{0D108BD9-81ED-4DB2-BD59-A6C34878D82A}">
                    <a16:rowId xmlns:a16="http://schemas.microsoft.com/office/drawing/2014/main" val="3320462791"/>
                  </a:ext>
                </a:extLst>
              </a:tr>
              <a:tr h="303685">
                <a:tc>
                  <a:txBody>
                    <a:bodyPr/>
                    <a:lstStyle/>
                    <a:p>
                      <a:r>
                        <a:rPr lang="en-GB" sz="1600" i="1" dirty="0" err="1"/>
                        <a:t>lor</a:t>
                      </a:r>
                      <a:endParaRPr lang="en-GB" sz="1600" i="1" dirty="0"/>
                    </a:p>
                  </a:txBody>
                  <a:tcPr/>
                </a:tc>
                <a:tc>
                  <a:txBody>
                    <a:bodyPr/>
                    <a:lstStyle/>
                    <a:p>
                      <a:r>
                        <a:rPr lang="en-GB" sz="1600" dirty="0"/>
                        <a:t>indicates a sense of obviousness as well as resignation (Lim 2007)</a:t>
                      </a:r>
                    </a:p>
                  </a:txBody>
                  <a:tcPr/>
                </a:tc>
                <a:extLst>
                  <a:ext uri="{0D108BD9-81ED-4DB2-BD59-A6C34878D82A}">
                    <a16:rowId xmlns:a16="http://schemas.microsoft.com/office/drawing/2014/main" val="740636383"/>
                  </a:ext>
                </a:extLst>
              </a:tr>
              <a:tr h="303685">
                <a:tc>
                  <a:txBody>
                    <a:bodyPr/>
                    <a:lstStyle/>
                    <a:p>
                      <a:r>
                        <a:rPr lang="en-GB" sz="1600" i="1" dirty="0"/>
                        <a:t>hah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mn-lt"/>
                          <a:ea typeface="+mn-ea"/>
                          <a:cs typeface="+mn-cs"/>
                        </a:rPr>
                        <a:t>marks </a:t>
                      </a:r>
                      <a:r>
                        <a:rPr lang="en-GB" sz="1600" kern="1200" dirty="0" err="1">
                          <a:solidFill>
                            <a:schemeClr val="dk1"/>
                          </a:solidFill>
                          <a:effectLst/>
                          <a:latin typeface="+mn-lt"/>
                          <a:ea typeface="+mn-ea"/>
                          <a:cs typeface="+mn-cs"/>
                        </a:rPr>
                        <a:t>wh</a:t>
                      </a:r>
                      <a:r>
                        <a:rPr lang="en-GB" sz="1600" kern="1200" dirty="0">
                          <a:solidFill>
                            <a:schemeClr val="dk1"/>
                          </a:solidFill>
                          <a:effectLst/>
                          <a:latin typeface="+mn-lt"/>
                          <a:ea typeface="+mn-ea"/>
                          <a:cs typeface="+mn-cs"/>
                        </a:rPr>
                        <a:t>- or declarative question, or asks for repetition (Wee 2004)</a:t>
                      </a:r>
                      <a:endParaRPr lang="en-GB" sz="1600" dirty="0"/>
                    </a:p>
                  </a:txBody>
                  <a:tcPr/>
                </a:tc>
                <a:extLst>
                  <a:ext uri="{0D108BD9-81ED-4DB2-BD59-A6C34878D82A}">
                    <a16:rowId xmlns:a16="http://schemas.microsoft.com/office/drawing/2014/main" val="748998997"/>
                  </a:ext>
                </a:extLst>
              </a:tr>
              <a:tr h="303685">
                <a:tc>
                  <a:txBody>
                    <a:bodyPr/>
                    <a:lstStyle/>
                    <a:p>
                      <a:r>
                        <a:rPr lang="en-GB" sz="1600" i="1" dirty="0" err="1"/>
                        <a:t>hor</a:t>
                      </a:r>
                      <a:endParaRPr lang="en-GB" sz="16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mn-lt"/>
                          <a:ea typeface="+mn-ea"/>
                          <a:cs typeface="+mn-cs"/>
                        </a:rPr>
                        <a:t>asserts and elicits support for a proposition (Gupta 1992) </a:t>
                      </a:r>
                      <a:endParaRPr lang="en-GB" sz="1600" dirty="0"/>
                    </a:p>
                  </a:txBody>
                  <a:tcPr/>
                </a:tc>
                <a:extLst>
                  <a:ext uri="{0D108BD9-81ED-4DB2-BD59-A6C34878D82A}">
                    <a16:rowId xmlns:a16="http://schemas.microsoft.com/office/drawing/2014/main" val="3977386903"/>
                  </a:ext>
                </a:extLst>
              </a:tr>
              <a:tr h="599051">
                <a:tc>
                  <a:txBody>
                    <a:bodyPr/>
                    <a:lstStyle/>
                    <a:p>
                      <a:r>
                        <a:rPr lang="en-GB" sz="1600" i="1" dirty="0" err="1"/>
                        <a:t>leh</a:t>
                      </a:r>
                      <a:endParaRPr lang="en-GB" sz="1600" i="1"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equivalent to ‘what about?’ (Platt 1987)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marks a tentative suggestion or request (Wee 2004)</a:t>
                      </a:r>
                    </a:p>
                  </a:txBody>
                  <a:tcPr/>
                </a:tc>
                <a:extLst>
                  <a:ext uri="{0D108BD9-81ED-4DB2-BD59-A6C34878D82A}">
                    <a16:rowId xmlns:a16="http://schemas.microsoft.com/office/drawing/2014/main" val="2265487185"/>
                  </a:ext>
                </a:extLst>
              </a:tr>
              <a:tr h="303685">
                <a:tc>
                  <a:txBody>
                    <a:bodyPr/>
                    <a:lstStyle/>
                    <a:p>
                      <a:r>
                        <a:rPr lang="en-GB" sz="1600" i="1" dirty="0"/>
                        <a:t>meh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marks a question involving scepticism (Lim 2007)</a:t>
                      </a:r>
                    </a:p>
                  </a:txBody>
                  <a:tcPr/>
                </a:tc>
                <a:extLst>
                  <a:ext uri="{0D108BD9-81ED-4DB2-BD59-A6C34878D82A}">
                    <a16:rowId xmlns:a16="http://schemas.microsoft.com/office/drawing/2014/main" val="423400101"/>
                  </a:ext>
                </a:extLst>
              </a:tr>
              <a:tr h="303685">
                <a:tc>
                  <a:txBody>
                    <a:bodyPr/>
                    <a:lstStyle/>
                    <a:p>
                      <a:r>
                        <a:rPr lang="en-GB" sz="1600" i="1" dirty="0" err="1"/>
                        <a:t>mah</a:t>
                      </a:r>
                      <a:endParaRPr lang="en-GB" sz="16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indicates obviousness (Lim 2007)</a:t>
                      </a:r>
                    </a:p>
                  </a:txBody>
                  <a:tcPr/>
                </a:tc>
                <a:extLst>
                  <a:ext uri="{0D108BD9-81ED-4DB2-BD59-A6C34878D82A}">
                    <a16:rowId xmlns:a16="http://schemas.microsoft.com/office/drawing/2014/main" val="2445606186"/>
                  </a:ext>
                </a:extLst>
              </a:tr>
              <a:tr h="310561">
                <a:tc>
                  <a:txBody>
                    <a:bodyPr/>
                    <a:lstStyle/>
                    <a:p>
                      <a:r>
                        <a:rPr lang="en-GB" sz="1600" i="1" dirty="0"/>
                        <a:t>bah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marks uncertainty or non-commitment, has a hedging effect when giving advice (Leimgruber 2016)</a:t>
                      </a:r>
                    </a:p>
                  </a:txBody>
                  <a:tcPr/>
                </a:tc>
                <a:extLst>
                  <a:ext uri="{0D108BD9-81ED-4DB2-BD59-A6C34878D82A}">
                    <a16:rowId xmlns:a16="http://schemas.microsoft.com/office/drawing/2014/main" val="1167423436"/>
                  </a:ext>
                </a:extLst>
              </a:tr>
              <a:tr h="424327">
                <a:tc>
                  <a:txBody>
                    <a:bodyPr/>
                    <a:lstStyle/>
                    <a:p>
                      <a:r>
                        <a:rPr lang="en-GB" sz="1600" i="1" dirty="0" err="1"/>
                        <a:t>sia</a:t>
                      </a:r>
                      <a:endParaRPr lang="en-GB" sz="1600" i="1"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intensifier: coarseness, coolness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solidarity marking, casual, youth identity (</a:t>
                      </a:r>
                      <a:r>
                        <a:rPr lang="en-GB" sz="1600" dirty="0" err="1"/>
                        <a:t>Hiramoto</a:t>
                      </a:r>
                      <a:r>
                        <a:rPr lang="en-GB" sz="1600" dirty="0"/>
                        <a:t> et al. 2017)</a:t>
                      </a:r>
                    </a:p>
                  </a:txBody>
                  <a:tcPr/>
                </a:tc>
                <a:extLst>
                  <a:ext uri="{0D108BD9-81ED-4DB2-BD59-A6C34878D82A}">
                    <a16:rowId xmlns:a16="http://schemas.microsoft.com/office/drawing/2014/main" val="709213013"/>
                  </a:ext>
                </a:extLst>
              </a:tr>
            </a:tbl>
          </a:graphicData>
        </a:graphic>
      </p:graphicFrame>
    </p:spTree>
    <p:extLst>
      <p:ext uri="{BB962C8B-B14F-4D97-AF65-F5344CB8AC3E}">
        <p14:creationId xmlns:p14="http://schemas.microsoft.com/office/powerpoint/2010/main" val="1623530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7459-0DB5-85FB-D2C4-6AADA8B5FDF4}"/>
              </a:ext>
            </a:extLst>
          </p:cNvPr>
          <p:cNvSpPr>
            <a:spLocks noGrp="1"/>
          </p:cNvSpPr>
          <p:nvPr>
            <p:ph type="title"/>
          </p:nvPr>
        </p:nvSpPr>
        <p:spPr/>
        <p:txBody>
          <a:bodyPr/>
          <a:lstStyle/>
          <a:p>
            <a:r>
              <a:rPr lang="en-US" dirty="0"/>
              <a:t>Singapore(an) English(es)</a:t>
            </a:r>
          </a:p>
        </p:txBody>
      </p:sp>
      <p:sp>
        <p:nvSpPr>
          <p:cNvPr id="5" name="Rounded Rectangle 4">
            <a:extLst>
              <a:ext uri="{FF2B5EF4-FFF2-40B4-BE49-F238E27FC236}">
                <a16:creationId xmlns:a16="http://schemas.microsoft.com/office/drawing/2014/main" id="{B422ADF7-177C-225F-7460-91A9D2A70243}"/>
              </a:ext>
            </a:extLst>
          </p:cNvPr>
          <p:cNvSpPr/>
          <p:nvPr/>
        </p:nvSpPr>
        <p:spPr>
          <a:xfrm>
            <a:off x="734868" y="1988840"/>
            <a:ext cx="1654810" cy="3674106"/>
          </a:xfrm>
          <a:prstGeom prst="roundRect">
            <a:avLst/>
          </a:prstGeom>
          <a:solidFill>
            <a:srgbClr val="BEC3C8"/>
          </a:solidFill>
          <a:ln/>
        </p:spPr>
        <p:style>
          <a:lnRef idx="0">
            <a:schemeClr val="accent3"/>
          </a:lnRef>
          <a:fillRef idx="3">
            <a:schemeClr val="accent3"/>
          </a:fillRef>
          <a:effectRef idx="3">
            <a:schemeClr val="accent3"/>
          </a:effectRef>
          <a:fontRef idx="minor">
            <a:schemeClr val="lt1"/>
          </a:fontRef>
        </p:style>
        <p:txBody>
          <a:bodyPr rtlCol="0" anchor="t"/>
          <a:lstStyle/>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r>
              <a:rPr lang="en-GB" sz="1600" cap="small" spc="-150" dirty="0">
                <a:solidFill>
                  <a:schemeClr val="tx1"/>
                </a:solidFill>
                <a:ea typeface="Linux Biolinum O" panose="02000503000000000000" pitchFamily="2" charset="0"/>
                <a:cs typeface="Linux Biolinum O" panose="02000503000000000000" pitchFamily="2" charset="0"/>
              </a:rPr>
              <a:t>Foundation</a:t>
            </a:r>
          </a:p>
        </p:txBody>
      </p:sp>
      <p:sp>
        <p:nvSpPr>
          <p:cNvPr id="6" name="Oval 5">
            <a:extLst>
              <a:ext uri="{FF2B5EF4-FFF2-40B4-BE49-F238E27FC236}">
                <a16:creationId xmlns:a16="http://schemas.microsoft.com/office/drawing/2014/main" id="{8C73339E-0500-D8B0-63FF-E0918D3472C9}"/>
              </a:ext>
            </a:extLst>
          </p:cNvPr>
          <p:cNvSpPr/>
          <p:nvPr/>
        </p:nvSpPr>
        <p:spPr>
          <a:xfrm>
            <a:off x="891713" y="2158024"/>
            <a:ext cx="1341120" cy="134112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ea typeface="Linux Biolinum O" panose="02000503000000000000" pitchFamily="2" charset="0"/>
              <a:cs typeface="Linux Biolinum O" panose="02000503000000000000" pitchFamily="2" charset="0"/>
            </a:endParaRPr>
          </a:p>
        </p:txBody>
      </p:sp>
      <p:sp>
        <p:nvSpPr>
          <p:cNvPr id="7" name="Oval 6">
            <a:extLst>
              <a:ext uri="{FF2B5EF4-FFF2-40B4-BE49-F238E27FC236}">
                <a16:creationId xmlns:a16="http://schemas.microsoft.com/office/drawing/2014/main" id="{F4F6EFC7-2435-F818-5A70-1974793759A2}"/>
              </a:ext>
            </a:extLst>
          </p:cNvPr>
          <p:cNvSpPr/>
          <p:nvPr/>
        </p:nvSpPr>
        <p:spPr>
          <a:xfrm>
            <a:off x="1311289" y="2185777"/>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History &amp; politics</a:t>
            </a:r>
          </a:p>
        </p:txBody>
      </p:sp>
      <p:sp>
        <p:nvSpPr>
          <p:cNvPr id="8" name="Oval 7">
            <a:extLst>
              <a:ext uri="{FF2B5EF4-FFF2-40B4-BE49-F238E27FC236}">
                <a16:creationId xmlns:a16="http://schemas.microsoft.com/office/drawing/2014/main" id="{D205D867-2139-FC33-708D-1965DC965CC1}"/>
              </a:ext>
            </a:extLst>
          </p:cNvPr>
          <p:cNvSpPr/>
          <p:nvPr/>
        </p:nvSpPr>
        <p:spPr>
          <a:xfrm>
            <a:off x="1714197" y="2582521"/>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Identity re-writings</a:t>
            </a:r>
          </a:p>
        </p:txBody>
      </p:sp>
      <p:sp>
        <p:nvSpPr>
          <p:cNvPr id="9" name="Oval 8">
            <a:extLst>
              <a:ext uri="{FF2B5EF4-FFF2-40B4-BE49-F238E27FC236}">
                <a16:creationId xmlns:a16="http://schemas.microsoft.com/office/drawing/2014/main" id="{9ACA60A6-1DA4-1929-0FD2-3994C5B0ACA0}"/>
              </a:ext>
            </a:extLst>
          </p:cNvPr>
          <p:cNvSpPr/>
          <p:nvPr/>
        </p:nvSpPr>
        <p:spPr>
          <a:xfrm>
            <a:off x="928383" y="2578615"/>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Linguistic develop-</a:t>
            </a:r>
            <a:r>
              <a:rPr lang="en-GB" sz="500" dirty="0" err="1">
                <a:solidFill>
                  <a:sysClr val="windowText" lastClr="000000"/>
                </a:solidFill>
                <a:ea typeface="Linux Biolinum O" panose="02000503000000000000" pitchFamily="2" charset="0"/>
                <a:cs typeface="Linux Biolinum O" panose="02000503000000000000" pitchFamily="2" charset="0"/>
              </a:rPr>
              <a:t>ments</a:t>
            </a:r>
            <a:endParaRPr lang="en-GB" sz="500" dirty="0">
              <a:solidFill>
                <a:sysClr val="windowText" lastClr="000000"/>
              </a:solidFill>
              <a:ea typeface="Linux Biolinum O" panose="02000503000000000000" pitchFamily="2" charset="0"/>
              <a:cs typeface="Linux Biolinum O" panose="02000503000000000000" pitchFamily="2" charset="0"/>
            </a:endParaRPr>
          </a:p>
        </p:txBody>
      </p:sp>
      <p:sp>
        <p:nvSpPr>
          <p:cNvPr id="10" name="Oval 9">
            <a:extLst>
              <a:ext uri="{FF2B5EF4-FFF2-40B4-BE49-F238E27FC236}">
                <a16:creationId xmlns:a16="http://schemas.microsoft.com/office/drawing/2014/main" id="{69B7E389-107F-06B1-0A79-6D325396467D}"/>
              </a:ext>
            </a:extLst>
          </p:cNvPr>
          <p:cNvSpPr/>
          <p:nvPr/>
        </p:nvSpPr>
        <p:spPr>
          <a:xfrm>
            <a:off x="1331290" y="2969533"/>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Socio-linguistic conditions</a:t>
            </a:r>
          </a:p>
        </p:txBody>
      </p:sp>
      <p:sp>
        <p:nvSpPr>
          <p:cNvPr id="11" name="Down Arrow 10">
            <a:extLst>
              <a:ext uri="{FF2B5EF4-FFF2-40B4-BE49-F238E27FC236}">
                <a16:creationId xmlns:a16="http://schemas.microsoft.com/office/drawing/2014/main" id="{FCBD714D-861E-1679-B873-71DDA8B282AC}"/>
              </a:ext>
            </a:extLst>
          </p:cNvPr>
          <p:cNvSpPr/>
          <p:nvPr/>
        </p:nvSpPr>
        <p:spPr>
          <a:xfrm rot="18900000">
            <a:off x="1823415" y="2431839"/>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2" name="Down Arrow 11">
            <a:extLst>
              <a:ext uri="{FF2B5EF4-FFF2-40B4-BE49-F238E27FC236}">
                <a16:creationId xmlns:a16="http://schemas.microsoft.com/office/drawing/2014/main" id="{DEB8B1DA-FE63-7701-6526-A6E8246534A1}"/>
              </a:ext>
            </a:extLst>
          </p:cNvPr>
          <p:cNvSpPr/>
          <p:nvPr/>
        </p:nvSpPr>
        <p:spPr>
          <a:xfrm rot="2700000">
            <a:off x="1826918" y="3090533"/>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3" name="Down Arrow 12">
            <a:extLst>
              <a:ext uri="{FF2B5EF4-FFF2-40B4-BE49-F238E27FC236}">
                <a16:creationId xmlns:a16="http://schemas.microsoft.com/office/drawing/2014/main" id="{594A00BA-AE3C-216C-F06E-D7AE3198852E}"/>
              </a:ext>
            </a:extLst>
          </p:cNvPr>
          <p:cNvSpPr/>
          <p:nvPr/>
        </p:nvSpPr>
        <p:spPr>
          <a:xfrm rot="8100000">
            <a:off x="1162594" y="3078544"/>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4" name="Rounded Rectangle 13">
            <a:extLst>
              <a:ext uri="{FF2B5EF4-FFF2-40B4-BE49-F238E27FC236}">
                <a16:creationId xmlns:a16="http://schemas.microsoft.com/office/drawing/2014/main" id="{A499702F-EC4B-CF8A-3A28-BB4ACD5D974B}"/>
              </a:ext>
            </a:extLst>
          </p:cNvPr>
          <p:cNvSpPr/>
          <p:nvPr/>
        </p:nvSpPr>
        <p:spPr>
          <a:xfrm>
            <a:off x="2435191" y="1988840"/>
            <a:ext cx="1654810" cy="3674106"/>
          </a:xfrm>
          <a:prstGeom prst="roundRect">
            <a:avLst/>
          </a:prstGeom>
          <a:solidFill>
            <a:srgbClr val="BEC3C8"/>
          </a:solidFill>
          <a:ln/>
        </p:spPr>
        <p:style>
          <a:lnRef idx="0">
            <a:schemeClr val="accent3"/>
          </a:lnRef>
          <a:fillRef idx="3">
            <a:schemeClr val="accent3"/>
          </a:fillRef>
          <a:effectRef idx="3">
            <a:schemeClr val="accent3"/>
          </a:effectRef>
          <a:fontRef idx="minor">
            <a:schemeClr val="lt1"/>
          </a:fontRef>
        </p:style>
        <p:txBody>
          <a:bodyPr rtlCol="0" anchor="t"/>
          <a:lstStyle/>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r>
              <a:rPr lang="en-GB" sz="1600" cap="small" spc="-150" dirty="0" err="1">
                <a:solidFill>
                  <a:schemeClr val="tx1"/>
                </a:solidFill>
                <a:ea typeface="Linux Biolinum O" panose="02000503000000000000" pitchFamily="2" charset="0"/>
                <a:cs typeface="Linux Biolinum O" panose="02000503000000000000" pitchFamily="2" charset="0"/>
              </a:rPr>
              <a:t>Exonormative</a:t>
            </a:r>
            <a:r>
              <a:rPr lang="en-GB" sz="1600" cap="small" spc="-150" dirty="0">
                <a:solidFill>
                  <a:schemeClr val="tx1"/>
                </a:solidFill>
                <a:ea typeface="Linux Biolinum O" panose="02000503000000000000" pitchFamily="2" charset="0"/>
                <a:cs typeface="Linux Biolinum O" panose="02000503000000000000" pitchFamily="2" charset="0"/>
              </a:rPr>
              <a:t> stabilisation</a:t>
            </a:r>
          </a:p>
        </p:txBody>
      </p:sp>
      <p:sp>
        <p:nvSpPr>
          <p:cNvPr id="15" name="Oval 14">
            <a:extLst>
              <a:ext uri="{FF2B5EF4-FFF2-40B4-BE49-F238E27FC236}">
                <a16:creationId xmlns:a16="http://schemas.microsoft.com/office/drawing/2014/main" id="{30E5236A-004B-8FE0-A9E5-C1FD1E9A7D66}"/>
              </a:ext>
            </a:extLst>
          </p:cNvPr>
          <p:cNvSpPr/>
          <p:nvPr/>
        </p:nvSpPr>
        <p:spPr>
          <a:xfrm>
            <a:off x="2592036" y="2158024"/>
            <a:ext cx="1341120" cy="134112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ea typeface="Linux Biolinum O" panose="02000503000000000000" pitchFamily="2" charset="0"/>
              <a:cs typeface="Linux Biolinum O" panose="02000503000000000000" pitchFamily="2" charset="0"/>
            </a:endParaRPr>
          </a:p>
        </p:txBody>
      </p:sp>
      <p:sp>
        <p:nvSpPr>
          <p:cNvPr id="16" name="Oval 15">
            <a:extLst>
              <a:ext uri="{FF2B5EF4-FFF2-40B4-BE49-F238E27FC236}">
                <a16:creationId xmlns:a16="http://schemas.microsoft.com/office/drawing/2014/main" id="{FEA55151-9C36-D677-C9CB-5E254E4E8D08}"/>
              </a:ext>
            </a:extLst>
          </p:cNvPr>
          <p:cNvSpPr/>
          <p:nvPr/>
        </p:nvSpPr>
        <p:spPr>
          <a:xfrm>
            <a:off x="3011612" y="2185777"/>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History &amp; politics</a:t>
            </a:r>
          </a:p>
        </p:txBody>
      </p:sp>
      <p:sp>
        <p:nvSpPr>
          <p:cNvPr id="17" name="Oval 16">
            <a:extLst>
              <a:ext uri="{FF2B5EF4-FFF2-40B4-BE49-F238E27FC236}">
                <a16:creationId xmlns:a16="http://schemas.microsoft.com/office/drawing/2014/main" id="{F6AC03E2-C30D-8836-C066-DC70C29165DA}"/>
              </a:ext>
            </a:extLst>
          </p:cNvPr>
          <p:cNvSpPr/>
          <p:nvPr/>
        </p:nvSpPr>
        <p:spPr>
          <a:xfrm>
            <a:off x="3414520" y="2582521"/>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Identity re-writings</a:t>
            </a:r>
          </a:p>
        </p:txBody>
      </p:sp>
      <p:sp>
        <p:nvSpPr>
          <p:cNvPr id="18" name="Oval 17">
            <a:extLst>
              <a:ext uri="{FF2B5EF4-FFF2-40B4-BE49-F238E27FC236}">
                <a16:creationId xmlns:a16="http://schemas.microsoft.com/office/drawing/2014/main" id="{51B0A7BA-A36B-F741-387E-0926FCD21C7C}"/>
              </a:ext>
            </a:extLst>
          </p:cNvPr>
          <p:cNvSpPr/>
          <p:nvPr/>
        </p:nvSpPr>
        <p:spPr>
          <a:xfrm>
            <a:off x="2628706" y="2578615"/>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Linguistic develop-</a:t>
            </a:r>
            <a:r>
              <a:rPr lang="en-GB" sz="500" dirty="0" err="1">
                <a:solidFill>
                  <a:sysClr val="windowText" lastClr="000000"/>
                </a:solidFill>
                <a:ea typeface="Linux Biolinum O" panose="02000503000000000000" pitchFamily="2" charset="0"/>
                <a:cs typeface="Linux Biolinum O" panose="02000503000000000000" pitchFamily="2" charset="0"/>
              </a:rPr>
              <a:t>ments</a:t>
            </a:r>
            <a:endParaRPr lang="en-GB" sz="500" dirty="0">
              <a:solidFill>
                <a:sysClr val="windowText" lastClr="000000"/>
              </a:solidFill>
              <a:ea typeface="Linux Biolinum O" panose="02000503000000000000" pitchFamily="2" charset="0"/>
              <a:cs typeface="Linux Biolinum O" panose="02000503000000000000" pitchFamily="2" charset="0"/>
            </a:endParaRPr>
          </a:p>
        </p:txBody>
      </p:sp>
      <p:sp>
        <p:nvSpPr>
          <p:cNvPr id="19" name="Oval 18">
            <a:extLst>
              <a:ext uri="{FF2B5EF4-FFF2-40B4-BE49-F238E27FC236}">
                <a16:creationId xmlns:a16="http://schemas.microsoft.com/office/drawing/2014/main" id="{28E8F2D3-C70E-D73E-F1E8-6E5BA9DA5466}"/>
              </a:ext>
            </a:extLst>
          </p:cNvPr>
          <p:cNvSpPr/>
          <p:nvPr/>
        </p:nvSpPr>
        <p:spPr>
          <a:xfrm>
            <a:off x="3031613" y="2969533"/>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Socio-linguistic conditions</a:t>
            </a:r>
          </a:p>
        </p:txBody>
      </p:sp>
      <p:sp>
        <p:nvSpPr>
          <p:cNvPr id="20" name="Down Arrow 19">
            <a:extLst>
              <a:ext uri="{FF2B5EF4-FFF2-40B4-BE49-F238E27FC236}">
                <a16:creationId xmlns:a16="http://schemas.microsoft.com/office/drawing/2014/main" id="{BCF6FBB7-F590-1788-61B9-F7AEF30CA4AF}"/>
              </a:ext>
            </a:extLst>
          </p:cNvPr>
          <p:cNvSpPr/>
          <p:nvPr/>
        </p:nvSpPr>
        <p:spPr>
          <a:xfrm rot="18900000">
            <a:off x="3523738" y="2431839"/>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1" name="Down Arrow 20">
            <a:extLst>
              <a:ext uri="{FF2B5EF4-FFF2-40B4-BE49-F238E27FC236}">
                <a16:creationId xmlns:a16="http://schemas.microsoft.com/office/drawing/2014/main" id="{9C2B8B39-391D-34C1-04AD-3B0B3F6A4F95}"/>
              </a:ext>
            </a:extLst>
          </p:cNvPr>
          <p:cNvSpPr/>
          <p:nvPr/>
        </p:nvSpPr>
        <p:spPr>
          <a:xfrm rot="2700000">
            <a:off x="3527241" y="3090533"/>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2" name="Down Arrow 21">
            <a:extLst>
              <a:ext uri="{FF2B5EF4-FFF2-40B4-BE49-F238E27FC236}">
                <a16:creationId xmlns:a16="http://schemas.microsoft.com/office/drawing/2014/main" id="{0513018D-8264-170D-5ED3-1457EE572A31}"/>
              </a:ext>
            </a:extLst>
          </p:cNvPr>
          <p:cNvSpPr/>
          <p:nvPr/>
        </p:nvSpPr>
        <p:spPr>
          <a:xfrm rot="8100000">
            <a:off x="2862917" y="3078544"/>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3" name="Rounded Rectangle 22">
            <a:extLst>
              <a:ext uri="{FF2B5EF4-FFF2-40B4-BE49-F238E27FC236}">
                <a16:creationId xmlns:a16="http://schemas.microsoft.com/office/drawing/2014/main" id="{F11EBD2B-0E93-3481-70D0-57537E5B1D06}"/>
              </a:ext>
            </a:extLst>
          </p:cNvPr>
          <p:cNvSpPr/>
          <p:nvPr/>
        </p:nvSpPr>
        <p:spPr>
          <a:xfrm>
            <a:off x="4135514" y="1988840"/>
            <a:ext cx="1654810" cy="3674106"/>
          </a:xfrm>
          <a:prstGeom prst="roundRect">
            <a:avLst/>
          </a:prstGeom>
          <a:solidFill>
            <a:srgbClr val="BEC3C8"/>
          </a:solidFill>
          <a:ln/>
        </p:spPr>
        <p:style>
          <a:lnRef idx="0">
            <a:schemeClr val="accent3"/>
          </a:lnRef>
          <a:fillRef idx="3">
            <a:schemeClr val="accent3"/>
          </a:fillRef>
          <a:effectRef idx="3">
            <a:schemeClr val="accent3"/>
          </a:effectRef>
          <a:fontRef idx="minor">
            <a:schemeClr val="lt1"/>
          </a:fontRef>
        </p:style>
        <p:txBody>
          <a:bodyPr rtlCol="0" anchor="t"/>
          <a:lstStyle/>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r>
              <a:rPr lang="en-GB" sz="1600" cap="small" spc="-150" dirty="0" err="1">
                <a:solidFill>
                  <a:schemeClr val="tx1"/>
                </a:solidFill>
                <a:ea typeface="Linux Biolinum O" panose="02000503000000000000" pitchFamily="2" charset="0"/>
                <a:cs typeface="Linux Biolinum O" panose="02000503000000000000" pitchFamily="2" charset="0"/>
              </a:rPr>
              <a:t>Nativisation</a:t>
            </a:r>
            <a:endParaRPr lang="en-GB" sz="1600" cap="small" spc="-150" dirty="0">
              <a:solidFill>
                <a:schemeClr val="tx1"/>
              </a:solidFill>
              <a:ea typeface="Linux Biolinum O" panose="02000503000000000000" pitchFamily="2" charset="0"/>
              <a:cs typeface="Linux Biolinum O" panose="02000503000000000000" pitchFamily="2" charset="0"/>
            </a:endParaRPr>
          </a:p>
        </p:txBody>
      </p:sp>
      <p:sp>
        <p:nvSpPr>
          <p:cNvPr id="24" name="Oval 23">
            <a:extLst>
              <a:ext uri="{FF2B5EF4-FFF2-40B4-BE49-F238E27FC236}">
                <a16:creationId xmlns:a16="http://schemas.microsoft.com/office/drawing/2014/main" id="{C88323A8-4313-8DAB-401A-BB26937F8E43}"/>
              </a:ext>
            </a:extLst>
          </p:cNvPr>
          <p:cNvSpPr/>
          <p:nvPr/>
        </p:nvSpPr>
        <p:spPr>
          <a:xfrm>
            <a:off x="4292359" y="2158024"/>
            <a:ext cx="1341120" cy="134112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ea typeface="Linux Biolinum O" panose="02000503000000000000" pitchFamily="2" charset="0"/>
              <a:cs typeface="Linux Biolinum O" panose="02000503000000000000" pitchFamily="2" charset="0"/>
            </a:endParaRPr>
          </a:p>
        </p:txBody>
      </p:sp>
      <p:sp>
        <p:nvSpPr>
          <p:cNvPr id="25" name="Oval 24">
            <a:extLst>
              <a:ext uri="{FF2B5EF4-FFF2-40B4-BE49-F238E27FC236}">
                <a16:creationId xmlns:a16="http://schemas.microsoft.com/office/drawing/2014/main" id="{479F6249-B1D0-6135-BCA0-0D1A8D4FF786}"/>
              </a:ext>
            </a:extLst>
          </p:cNvPr>
          <p:cNvSpPr/>
          <p:nvPr/>
        </p:nvSpPr>
        <p:spPr>
          <a:xfrm>
            <a:off x="4711935" y="2185777"/>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History &amp; politics</a:t>
            </a:r>
          </a:p>
        </p:txBody>
      </p:sp>
      <p:sp>
        <p:nvSpPr>
          <p:cNvPr id="26" name="Oval 25">
            <a:extLst>
              <a:ext uri="{FF2B5EF4-FFF2-40B4-BE49-F238E27FC236}">
                <a16:creationId xmlns:a16="http://schemas.microsoft.com/office/drawing/2014/main" id="{0EC7BD92-F756-E2AB-70D7-B1FD35F0E2A7}"/>
              </a:ext>
            </a:extLst>
          </p:cNvPr>
          <p:cNvSpPr/>
          <p:nvPr/>
        </p:nvSpPr>
        <p:spPr>
          <a:xfrm>
            <a:off x="5114843" y="2582521"/>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Identity re-writings</a:t>
            </a:r>
          </a:p>
        </p:txBody>
      </p:sp>
      <p:sp>
        <p:nvSpPr>
          <p:cNvPr id="27" name="Oval 26">
            <a:extLst>
              <a:ext uri="{FF2B5EF4-FFF2-40B4-BE49-F238E27FC236}">
                <a16:creationId xmlns:a16="http://schemas.microsoft.com/office/drawing/2014/main" id="{18EBAFE7-7C8A-B2EE-7008-B7B3D70DD8E3}"/>
              </a:ext>
            </a:extLst>
          </p:cNvPr>
          <p:cNvSpPr/>
          <p:nvPr/>
        </p:nvSpPr>
        <p:spPr>
          <a:xfrm>
            <a:off x="4329029" y="2578615"/>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Linguistic develop-</a:t>
            </a:r>
            <a:r>
              <a:rPr lang="en-GB" sz="500" dirty="0" err="1">
                <a:solidFill>
                  <a:sysClr val="windowText" lastClr="000000"/>
                </a:solidFill>
                <a:ea typeface="Linux Biolinum O" panose="02000503000000000000" pitchFamily="2" charset="0"/>
                <a:cs typeface="Linux Biolinum O" panose="02000503000000000000" pitchFamily="2" charset="0"/>
              </a:rPr>
              <a:t>ments</a:t>
            </a:r>
            <a:endParaRPr lang="en-GB" sz="500" dirty="0">
              <a:solidFill>
                <a:sysClr val="windowText" lastClr="000000"/>
              </a:solidFill>
              <a:ea typeface="Linux Biolinum O" panose="02000503000000000000" pitchFamily="2" charset="0"/>
              <a:cs typeface="Linux Biolinum O" panose="02000503000000000000" pitchFamily="2" charset="0"/>
            </a:endParaRPr>
          </a:p>
        </p:txBody>
      </p:sp>
      <p:sp>
        <p:nvSpPr>
          <p:cNvPr id="28" name="Oval 27">
            <a:extLst>
              <a:ext uri="{FF2B5EF4-FFF2-40B4-BE49-F238E27FC236}">
                <a16:creationId xmlns:a16="http://schemas.microsoft.com/office/drawing/2014/main" id="{AF7D7B43-0E22-9E4C-8081-D12A882B396D}"/>
              </a:ext>
            </a:extLst>
          </p:cNvPr>
          <p:cNvSpPr/>
          <p:nvPr/>
        </p:nvSpPr>
        <p:spPr>
          <a:xfrm>
            <a:off x="4731936" y="2969533"/>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Socio-linguistic conditions</a:t>
            </a:r>
          </a:p>
        </p:txBody>
      </p:sp>
      <p:sp>
        <p:nvSpPr>
          <p:cNvPr id="29" name="Down Arrow 28">
            <a:extLst>
              <a:ext uri="{FF2B5EF4-FFF2-40B4-BE49-F238E27FC236}">
                <a16:creationId xmlns:a16="http://schemas.microsoft.com/office/drawing/2014/main" id="{4E0E3A75-20F3-5C1B-61CB-C7D094ABD42B}"/>
              </a:ext>
            </a:extLst>
          </p:cNvPr>
          <p:cNvSpPr/>
          <p:nvPr/>
        </p:nvSpPr>
        <p:spPr>
          <a:xfrm rot="18900000">
            <a:off x="5224061" y="2431839"/>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0" name="Down Arrow 29">
            <a:extLst>
              <a:ext uri="{FF2B5EF4-FFF2-40B4-BE49-F238E27FC236}">
                <a16:creationId xmlns:a16="http://schemas.microsoft.com/office/drawing/2014/main" id="{9B3FE906-D56F-3C8B-8EE7-A1D636E8986C}"/>
              </a:ext>
            </a:extLst>
          </p:cNvPr>
          <p:cNvSpPr/>
          <p:nvPr/>
        </p:nvSpPr>
        <p:spPr>
          <a:xfrm rot="2700000">
            <a:off x="5227564" y="3090533"/>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1" name="Down Arrow 30">
            <a:extLst>
              <a:ext uri="{FF2B5EF4-FFF2-40B4-BE49-F238E27FC236}">
                <a16:creationId xmlns:a16="http://schemas.microsoft.com/office/drawing/2014/main" id="{0264128C-34C8-5734-4BE6-1C2FADC3BD3E}"/>
              </a:ext>
            </a:extLst>
          </p:cNvPr>
          <p:cNvSpPr/>
          <p:nvPr/>
        </p:nvSpPr>
        <p:spPr>
          <a:xfrm rot="8100000">
            <a:off x="4563240" y="3078544"/>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2" name="Rounded Rectangle 31">
            <a:extLst>
              <a:ext uri="{FF2B5EF4-FFF2-40B4-BE49-F238E27FC236}">
                <a16:creationId xmlns:a16="http://schemas.microsoft.com/office/drawing/2014/main" id="{9A75748F-EEDE-942B-A365-E4ED8CFA504B}"/>
              </a:ext>
            </a:extLst>
          </p:cNvPr>
          <p:cNvSpPr/>
          <p:nvPr/>
        </p:nvSpPr>
        <p:spPr>
          <a:xfrm>
            <a:off x="5835837" y="1988840"/>
            <a:ext cx="1654810" cy="3674106"/>
          </a:xfrm>
          <a:prstGeom prst="roundRect">
            <a:avLst/>
          </a:prstGeom>
          <a:solidFill>
            <a:srgbClr val="BEC3C8"/>
          </a:solidFill>
          <a:ln/>
        </p:spPr>
        <p:style>
          <a:lnRef idx="0">
            <a:schemeClr val="accent3"/>
          </a:lnRef>
          <a:fillRef idx="3">
            <a:schemeClr val="accent3"/>
          </a:fillRef>
          <a:effectRef idx="3">
            <a:schemeClr val="accent3"/>
          </a:effectRef>
          <a:fontRef idx="minor">
            <a:schemeClr val="lt1"/>
          </a:fontRef>
        </p:style>
        <p:txBody>
          <a:bodyPr rtlCol="0" anchor="t"/>
          <a:lstStyle/>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r>
              <a:rPr lang="en-GB" sz="1600" cap="small" spc="-150" dirty="0">
                <a:solidFill>
                  <a:schemeClr val="tx1"/>
                </a:solidFill>
                <a:ea typeface="Linux Biolinum O" panose="02000503000000000000" pitchFamily="2" charset="0"/>
                <a:cs typeface="Linux Biolinum O" panose="02000503000000000000" pitchFamily="2" charset="0"/>
              </a:rPr>
              <a:t>Endonormative stabilisation</a:t>
            </a:r>
          </a:p>
        </p:txBody>
      </p:sp>
      <p:grpSp>
        <p:nvGrpSpPr>
          <p:cNvPr id="63" name="Group 62">
            <a:extLst>
              <a:ext uri="{FF2B5EF4-FFF2-40B4-BE49-F238E27FC236}">
                <a16:creationId xmlns:a16="http://schemas.microsoft.com/office/drawing/2014/main" id="{55C07E80-FCC6-CC83-C0E5-B7CB4C573FD0}"/>
              </a:ext>
            </a:extLst>
          </p:cNvPr>
          <p:cNvGrpSpPr/>
          <p:nvPr/>
        </p:nvGrpSpPr>
        <p:grpSpPr>
          <a:xfrm>
            <a:off x="5992682" y="2158024"/>
            <a:ext cx="1341120" cy="1341120"/>
            <a:chOff x="5992682" y="2158024"/>
            <a:chExt cx="1341120" cy="1341120"/>
          </a:xfrm>
        </p:grpSpPr>
        <p:sp>
          <p:nvSpPr>
            <p:cNvPr id="33" name="Oval 32">
              <a:extLst>
                <a:ext uri="{FF2B5EF4-FFF2-40B4-BE49-F238E27FC236}">
                  <a16:creationId xmlns:a16="http://schemas.microsoft.com/office/drawing/2014/main" id="{80B93F1F-7141-23C4-8B6D-5A9E8C426F53}"/>
                </a:ext>
              </a:extLst>
            </p:cNvPr>
            <p:cNvSpPr/>
            <p:nvPr/>
          </p:nvSpPr>
          <p:spPr>
            <a:xfrm>
              <a:off x="5992682" y="2158024"/>
              <a:ext cx="1341120" cy="134112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ea typeface="Linux Biolinum O" panose="02000503000000000000" pitchFamily="2" charset="0"/>
                <a:cs typeface="Linux Biolinum O" panose="02000503000000000000" pitchFamily="2" charset="0"/>
              </a:endParaRPr>
            </a:p>
          </p:txBody>
        </p:sp>
        <p:sp>
          <p:nvSpPr>
            <p:cNvPr id="34" name="Oval 33">
              <a:extLst>
                <a:ext uri="{FF2B5EF4-FFF2-40B4-BE49-F238E27FC236}">
                  <a16:creationId xmlns:a16="http://schemas.microsoft.com/office/drawing/2014/main" id="{CFA652E4-0315-5528-4016-8433BFD64893}"/>
                </a:ext>
              </a:extLst>
            </p:cNvPr>
            <p:cNvSpPr/>
            <p:nvPr/>
          </p:nvSpPr>
          <p:spPr>
            <a:xfrm>
              <a:off x="6412258" y="2185777"/>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History &amp; politics</a:t>
              </a:r>
            </a:p>
          </p:txBody>
        </p:sp>
        <p:sp>
          <p:nvSpPr>
            <p:cNvPr id="35" name="Oval 34">
              <a:extLst>
                <a:ext uri="{FF2B5EF4-FFF2-40B4-BE49-F238E27FC236}">
                  <a16:creationId xmlns:a16="http://schemas.microsoft.com/office/drawing/2014/main" id="{1F4B56AA-A09C-2EFB-EEB9-197CDAFCDF2A}"/>
                </a:ext>
              </a:extLst>
            </p:cNvPr>
            <p:cNvSpPr/>
            <p:nvPr/>
          </p:nvSpPr>
          <p:spPr>
            <a:xfrm>
              <a:off x="6815166" y="2582521"/>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Identity re-writings</a:t>
              </a:r>
            </a:p>
          </p:txBody>
        </p:sp>
        <p:sp>
          <p:nvSpPr>
            <p:cNvPr id="36" name="Oval 35">
              <a:extLst>
                <a:ext uri="{FF2B5EF4-FFF2-40B4-BE49-F238E27FC236}">
                  <a16:creationId xmlns:a16="http://schemas.microsoft.com/office/drawing/2014/main" id="{07DE259D-4A20-681F-B0A7-583812BB087C}"/>
                </a:ext>
              </a:extLst>
            </p:cNvPr>
            <p:cNvSpPr/>
            <p:nvPr/>
          </p:nvSpPr>
          <p:spPr>
            <a:xfrm>
              <a:off x="6029352" y="2578615"/>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Linguistic develop-</a:t>
              </a:r>
              <a:r>
                <a:rPr lang="en-GB" sz="500" dirty="0" err="1">
                  <a:solidFill>
                    <a:sysClr val="windowText" lastClr="000000"/>
                  </a:solidFill>
                  <a:ea typeface="Linux Biolinum O" panose="02000503000000000000" pitchFamily="2" charset="0"/>
                  <a:cs typeface="Linux Biolinum O" panose="02000503000000000000" pitchFamily="2" charset="0"/>
                </a:rPr>
                <a:t>ments</a:t>
              </a:r>
              <a:endParaRPr lang="en-GB" sz="500" dirty="0">
                <a:solidFill>
                  <a:sysClr val="windowText" lastClr="000000"/>
                </a:solidFill>
                <a:ea typeface="Linux Biolinum O" panose="02000503000000000000" pitchFamily="2" charset="0"/>
                <a:cs typeface="Linux Biolinum O" panose="02000503000000000000" pitchFamily="2" charset="0"/>
              </a:endParaRPr>
            </a:p>
          </p:txBody>
        </p:sp>
        <p:sp>
          <p:nvSpPr>
            <p:cNvPr id="37" name="Oval 36">
              <a:extLst>
                <a:ext uri="{FF2B5EF4-FFF2-40B4-BE49-F238E27FC236}">
                  <a16:creationId xmlns:a16="http://schemas.microsoft.com/office/drawing/2014/main" id="{E298EE11-9C6B-84D6-ADD5-DC26574F0D56}"/>
                </a:ext>
              </a:extLst>
            </p:cNvPr>
            <p:cNvSpPr/>
            <p:nvPr/>
          </p:nvSpPr>
          <p:spPr>
            <a:xfrm>
              <a:off x="6432259" y="2969533"/>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Socio-linguistic conditions</a:t>
              </a:r>
            </a:p>
          </p:txBody>
        </p:sp>
        <p:sp>
          <p:nvSpPr>
            <p:cNvPr id="38" name="Down Arrow 37">
              <a:extLst>
                <a:ext uri="{FF2B5EF4-FFF2-40B4-BE49-F238E27FC236}">
                  <a16:creationId xmlns:a16="http://schemas.microsoft.com/office/drawing/2014/main" id="{BC87EE5C-74CF-3575-1D75-9CE5FFB281BF}"/>
                </a:ext>
              </a:extLst>
            </p:cNvPr>
            <p:cNvSpPr/>
            <p:nvPr/>
          </p:nvSpPr>
          <p:spPr>
            <a:xfrm rot="18900000">
              <a:off x="6924384" y="2431839"/>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9" name="Down Arrow 38">
              <a:extLst>
                <a:ext uri="{FF2B5EF4-FFF2-40B4-BE49-F238E27FC236}">
                  <a16:creationId xmlns:a16="http://schemas.microsoft.com/office/drawing/2014/main" id="{F7DD5B96-C761-780F-CC16-63B0A3F81D9B}"/>
                </a:ext>
              </a:extLst>
            </p:cNvPr>
            <p:cNvSpPr/>
            <p:nvPr/>
          </p:nvSpPr>
          <p:spPr>
            <a:xfrm rot="2700000">
              <a:off x="6927887" y="3090533"/>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40" name="Down Arrow 39">
              <a:extLst>
                <a:ext uri="{FF2B5EF4-FFF2-40B4-BE49-F238E27FC236}">
                  <a16:creationId xmlns:a16="http://schemas.microsoft.com/office/drawing/2014/main" id="{D7A9B501-AE1A-113D-4947-5AA6EDAC9AB8}"/>
                </a:ext>
              </a:extLst>
            </p:cNvPr>
            <p:cNvSpPr/>
            <p:nvPr/>
          </p:nvSpPr>
          <p:spPr>
            <a:xfrm rot="8100000">
              <a:off x="6263563" y="3078544"/>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grpSp>
      <p:sp>
        <p:nvSpPr>
          <p:cNvPr id="41" name="Rounded Rectangle 40">
            <a:extLst>
              <a:ext uri="{FF2B5EF4-FFF2-40B4-BE49-F238E27FC236}">
                <a16:creationId xmlns:a16="http://schemas.microsoft.com/office/drawing/2014/main" id="{650D47E1-D189-CA24-1927-81CA069C5A29}"/>
              </a:ext>
            </a:extLst>
          </p:cNvPr>
          <p:cNvSpPr/>
          <p:nvPr/>
        </p:nvSpPr>
        <p:spPr>
          <a:xfrm>
            <a:off x="7536160" y="1988840"/>
            <a:ext cx="1654810" cy="3674106"/>
          </a:xfrm>
          <a:prstGeom prst="roundRect">
            <a:avLst/>
          </a:prstGeom>
          <a:solidFill>
            <a:srgbClr val="BEC3C8"/>
          </a:solidFill>
          <a:ln/>
        </p:spPr>
        <p:style>
          <a:lnRef idx="0">
            <a:schemeClr val="accent3"/>
          </a:lnRef>
          <a:fillRef idx="3">
            <a:schemeClr val="accent3"/>
          </a:fillRef>
          <a:effectRef idx="3">
            <a:schemeClr val="accent3"/>
          </a:effectRef>
          <a:fontRef idx="minor">
            <a:schemeClr val="lt1"/>
          </a:fontRef>
        </p:style>
        <p:txBody>
          <a:bodyPr rtlCol="0" anchor="t"/>
          <a:lstStyle/>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endParaRPr lang="en-GB" sz="1600" cap="small" spc="-150" dirty="0">
              <a:solidFill>
                <a:schemeClr val="tx1"/>
              </a:solidFill>
              <a:ea typeface="Linux Biolinum O" panose="02000503000000000000" pitchFamily="2" charset="0"/>
              <a:cs typeface="Linux Biolinum O" panose="02000503000000000000" pitchFamily="2" charset="0"/>
            </a:endParaRPr>
          </a:p>
          <a:p>
            <a:pPr algn="ctr"/>
            <a:r>
              <a:rPr lang="en-GB" sz="1600" cap="small" spc="-150" dirty="0">
                <a:solidFill>
                  <a:schemeClr val="tx1"/>
                </a:solidFill>
                <a:ea typeface="Linux Biolinum O" panose="02000503000000000000" pitchFamily="2" charset="0"/>
                <a:cs typeface="Linux Biolinum O" panose="02000503000000000000" pitchFamily="2" charset="0"/>
              </a:rPr>
              <a:t>Differentiation</a:t>
            </a:r>
          </a:p>
        </p:txBody>
      </p:sp>
      <p:grpSp>
        <p:nvGrpSpPr>
          <p:cNvPr id="64" name="Group 63">
            <a:extLst>
              <a:ext uri="{FF2B5EF4-FFF2-40B4-BE49-F238E27FC236}">
                <a16:creationId xmlns:a16="http://schemas.microsoft.com/office/drawing/2014/main" id="{D6C3E76A-E57A-63BC-1166-1926607BE988}"/>
              </a:ext>
            </a:extLst>
          </p:cNvPr>
          <p:cNvGrpSpPr/>
          <p:nvPr/>
        </p:nvGrpSpPr>
        <p:grpSpPr>
          <a:xfrm>
            <a:off x="7693005" y="2158379"/>
            <a:ext cx="1341120" cy="1341120"/>
            <a:chOff x="5992682" y="2158024"/>
            <a:chExt cx="1341120" cy="1341120"/>
          </a:xfrm>
        </p:grpSpPr>
        <p:sp>
          <p:nvSpPr>
            <p:cNvPr id="65" name="Oval 64">
              <a:extLst>
                <a:ext uri="{FF2B5EF4-FFF2-40B4-BE49-F238E27FC236}">
                  <a16:creationId xmlns:a16="http://schemas.microsoft.com/office/drawing/2014/main" id="{ECD1F993-CD75-2D5C-3816-B3B9B0A06D25}"/>
                </a:ext>
              </a:extLst>
            </p:cNvPr>
            <p:cNvSpPr/>
            <p:nvPr/>
          </p:nvSpPr>
          <p:spPr>
            <a:xfrm>
              <a:off x="5992682" y="2158024"/>
              <a:ext cx="1341120" cy="134112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ea typeface="Linux Biolinum O" panose="02000503000000000000" pitchFamily="2" charset="0"/>
                <a:cs typeface="Linux Biolinum O" panose="02000503000000000000" pitchFamily="2" charset="0"/>
              </a:endParaRPr>
            </a:p>
          </p:txBody>
        </p:sp>
        <p:sp>
          <p:nvSpPr>
            <p:cNvPr id="66" name="Oval 65">
              <a:extLst>
                <a:ext uri="{FF2B5EF4-FFF2-40B4-BE49-F238E27FC236}">
                  <a16:creationId xmlns:a16="http://schemas.microsoft.com/office/drawing/2014/main" id="{1F1FDEEA-7557-DF61-BA1C-8BCC9A4E0CF2}"/>
                </a:ext>
              </a:extLst>
            </p:cNvPr>
            <p:cNvSpPr/>
            <p:nvPr/>
          </p:nvSpPr>
          <p:spPr>
            <a:xfrm>
              <a:off x="6412258" y="2185777"/>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History &amp; politics</a:t>
              </a:r>
            </a:p>
          </p:txBody>
        </p:sp>
        <p:sp>
          <p:nvSpPr>
            <p:cNvPr id="67" name="Oval 66">
              <a:extLst>
                <a:ext uri="{FF2B5EF4-FFF2-40B4-BE49-F238E27FC236}">
                  <a16:creationId xmlns:a16="http://schemas.microsoft.com/office/drawing/2014/main" id="{4994B3A5-D107-9686-D492-9D9F75C7B2EC}"/>
                </a:ext>
              </a:extLst>
            </p:cNvPr>
            <p:cNvSpPr/>
            <p:nvPr/>
          </p:nvSpPr>
          <p:spPr>
            <a:xfrm>
              <a:off x="6815166" y="2582521"/>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Identity re-writings</a:t>
              </a:r>
            </a:p>
          </p:txBody>
        </p:sp>
        <p:sp>
          <p:nvSpPr>
            <p:cNvPr id="68" name="Oval 67">
              <a:extLst>
                <a:ext uri="{FF2B5EF4-FFF2-40B4-BE49-F238E27FC236}">
                  <a16:creationId xmlns:a16="http://schemas.microsoft.com/office/drawing/2014/main" id="{9B978CF7-0C70-0B02-B82C-9CBD994051B1}"/>
                </a:ext>
              </a:extLst>
            </p:cNvPr>
            <p:cNvSpPr/>
            <p:nvPr/>
          </p:nvSpPr>
          <p:spPr>
            <a:xfrm>
              <a:off x="6029352" y="2578615"/>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Linguistic develop-</a:t>
              </a:r>
              <a:r>
                <a:rPr lang="en-GB" sz="500" dirty="0" err="1">
                  <a:solidFill>
                    <a:sysClr val="windowText" lastClr="000000"/>
                  </a:solidFill>
                  <a:ea typeface="Linux Biolinum O" panose="02000503000000000000" pitchFamily="2" charset="0"/>
                  <a:cs typeface="Linux Biolinum O" panose="02000503000000000000" pitchFamily="2" charset="0"/>
                </a:rPr>
                <a:t>ments</a:t>
              </a:r>
              <a:endParaRPr lang="en-GB" sz="500" dirty="0">
                <a:solidFill>
                  <a:sysClr val="windowText" lastClr="000000"/>
                </a:solidFill>
                <a:ea typeface="Linux Biolinum O" panose="02000503000000000000" pitchFamily="2" charset="0"/>
                <a:cs typeface="Linux Biolinum O" panose="02000503000000000000" pitchFamily="2" charset="0"/>
              </a:endParaRPr>
            </a:p>
          </p:txBody>
        </p:sp>
        <p:sp>
          <p:nvSpPr>
            <p:cNvPr id="69" name="Oval 68">
              <a:extLst>
                <a:ext uri="{FF2B5EF4-FFF2-40B4-BE49-F238E27FC236}">
                  <a16:creationId xmlns:a16="http://schemas.microsoft.com/office/drawing/2014/main" id="{7C8DD278-9F2F-645F-CBD6-4ACBC3F20447}"/>
                </a:ext>
              </a:extLst>
            </p:cNvPr>
            <p:cNvSpPr/>
            <p:nvPr/>
          </p:nvSpPr>
          <p:spPr>
            <a:xfrm>
              <a:off x="6432259" y="2969533"/>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Socio-linguistic conditions</a:t>
              </a:r>
            </a:p>
          </p:txBody>
        </p:sp>
        <p:sp>
          <p:nvSpPr>
            <p:cNvPr id="70" name="Down Arrow 69">
              <a:extLst>
                <a:ext uri="{FF2B5EF4-FFF2-40B4-BE49-F238E27FC236}">
                  <a16:creationId xmlns:a16="http://schemas.microsoft.com/office/drawing/2014/main" id="{9D963467-EF26-33D9-E1C5-85D3B88CD3B0}"/>
                </a:ext>
              </a:extLst>
            </p:cNvPr>
            <p:cNvSpPr/>
            <p:nvPr/>
          </p:nvSpPr>
          <p:spPr>
            <a:xfrm rot="18900000">
              <a:off x="6924384" y="2431839"/>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1" name="Down Arrow 70">
              <a:extLst>
                <a:ext uri="{FF2B5EF4-FFF2-40B4-BE49-F238E27FC236}">
                  <a16:creationId xmlns:a16="http://schemas.microsoft.com/office/drawing/2014/main" id="{4776ACFD-679B-757E-F486-E65B625C730C}"/>
                </a:ext>
              </a:extLst>
            </p:cNvPr>
            <p:cNvSpPr/>
            <p:nvPr/>
          </p:nvSpPr>
          <p:spPr>
            <a:xfrm rot="2700000">
              <a:off x="6927887" y="3090533"/>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2" name="Down Arrow 71">
              <a:extLst>
                <a:ext uri="{FF2B5EF4-FFF2-40B4-BE49-F238E27FC236}">
                  <a16:creationId xmlns:a16="http://schemas.microsoft.com/office/drawing/2014/main" id="{0CD691CF-260A-B336-5DDF-ACA570518B63}"/>
                </a:ext>
              </a:extLst>
            </p:cNvPr>
            <p:cNvSpPr/>
            <p:nvPr/>
          </p:nvSpPr>
          <p:spPr>
            <a:xfrm rot="8100000">
              <a:off x="6263563" y="3078544"/>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grpSp>
      <p:grpSp>
        <p:nvGrpSpPr>
          <p:cNvPr id="62" name="Group 61">
            <a:extLst>
              <a:ext uri="{FF2B5EF4-FFF2-40B4-BE49-F238E27FC236}">
                <a16:creationId xmlns:a16="http://schemas.microsoft.com/office/drawing/2014/main" id="{726FD1C3-BB67-2320-BCE2-2E66AEE81126}"/>
              </a:ext>
            </a:extLst>
          </p:cNvPr>
          <p:cNvGrpSpPr/>
          <p:nvPr/>
        </p:nvGrpSpPr>
        <p:grpSpPr>
          <a:xfrm>
            <a:off x="7693005" y="2158024"/>
            <a:ext cx="1341120" cy="1341120"/>
            <a:chOff x="7693005" y="2158024"/>
            <a:chExt cx="1341120" cy="1341120"/>
          </a:xfrm>
        </p:grpSpPr>
        <p:sp>
          <p:nvSpPr>
            <p:cNvPr id="42" name="Oval 41">
              <a:extLst>
                <a:ext uri="{FF2B5EF4-FFF2-40B4-BE49-F238E27FC236}">
                  <a16:creationId xmlns:a16="http://schemas.microsoft.com/office/drawing/2014/main" id="{FF5A6EFB-89EE-220F-EA08-4E478454EDA6}"/>
                </a:ext>
              </a:extLst>
            </p:cNvPr>
            <p:cNvSpPr/>
            <p:nvPr/>
          </p:nvSpPr>
          <p:spPr>
            <a:xfrm>
              <a:off x="7693005" y="2158024"/>
              <a:ext cx="1341120" cy="134112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ea typeface="Linux Biolinum O" panose="02000503000000000000" pitchFamily="2" charset="0"/>
                <a:cs typeface="Linux Biolinum O" panose="02000503000000000000" pitchFamily="2" charset="0"/>
              </a:endParaRPr>
            </a:p>
          </p:txBody>
        </p:sp>
        <p:sp>
          <p:nvSpPr>
            <p:cNvPr id="43" name="Oval 42">
              <a:extLst>
                <a:ext uri="{FF2B5EF4-FFF2-40B4-BE49-F238E27FC236}">
                  <a16:creationId xmlns:a16="http://schemas.microsoft.com/office/drawing/2014/main" id="{3AE90A82-86B3-8D3E-4BD8-60B6EB930ED4}"/>
                </a:ext>
              </a:extLst>
            </p:cNvPr>
            <p:cNvSpPr/>
            <p:nvPr/>
          </p:nvSpPr>
          <p:spPr>
            <a:xfrm>
              <a:off x="8112581" y="2185777"/>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History &amp; politics</a:t>
              </a:r>
            </a:p>
          </p:txBody>
        </p:sp>
        <p:sp>
          <p:nvSpPr>
            <p:cNvPr id="44" name="Oval 43">
              <a:extLst>
                <a:ext uri="{FF2B5EF4-FFF2-40B4-BE49-F238E27FC236}">
                  <a16:creationId xmlns:a16="http://schemas.microsoft.com/office/drawing/2014/main" id="{3EFE95A5-F501-0B51-7487-888EC2879EFD}"/>
                </a:ext>
              </a:extLst>
            </p:cNvPr>
            <p:cNvSpPr/>
            <p:nvPr/>
          </p:nvSpPr>
          <p:spPr>
            <a:xfrm>
              <a:off x="8515489" y="2582521"/>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Identity re-writings</a:t>
              </a:r>
            </a:p>
          </p:txBody>
        </p:sp>
        <p:sp>
          <p:nvSpPr>
            <p:cNvPr id="45" name="Oval 44">
              <a:extLst>
                <a:ext uri="{FF2B5EF4-FFF2-40B4-BE49-F238E27FC236}">
                  <a16:creationId xmlns:a16="http://schemas.microsoft.com/office/drawing/2014/main" id="{B933BF8B-2F5C-6C90-39CB-971F3C0D05E5}"/>
                </a:ext>
              </a:extLst>
            </p:cNvPr>
            <p:cNvSpPr/>
            <p:nvPr/>
          </p:nvSpPr>
          <p:spPr>
            <a:xfrm>
              <a:off x="7729675" y="2578615"/>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Linguistic develop-</a:t>
              </a:r>
              <a:r>
                <a:rPr lang="en-GB" sz="500" dirty="0" err="1">
                  <a:solidFill>
                    <a:sysClr val="windowText" lastClr="000000"/>
                  </a:solidFill>
                  <a:ea typeface="Linux Biolinum O" panose="02000503000000000000" pitchFamily="2" charset="0"/>
                  <a:cs typeface="Linux Biolinum O" panose="02000503000000000000" pitchFamily="2" charset="0"/>
                </a:rPr>
                <a:t>ments</a:t>
              </a:r>
              <a:endParaRPr lang="en-GB" sz="500" dirty="0">
                <a:solidFill>
                  <a:sysClr val="windowText" lastClr="000000"/>
                </a:solidFill>
                <a:ea typeface="Linux Biolinum O" panose="02000503000000000000" pitchFamily="2" charset="0"/>
                <a:cs typeface="Linux Biolinum O" panose="02000503000000000000" pitchFamily="2" charset="0"/>
              </a:endParaRPr>
            </a:p>
          </p:txBody>
        </p:sp>
        <p:sp>
          <p:nvSpPr>
            <p:cNvPr id="46" name="Oval 45">
              <a:extLst>
                <a:ext uri="{FF2B5EF4-FFF2-40B4-BE49-F238E27FC236}">
                  <a16:creationId xmlns:a16="http://schemas.microsoft.com/office/drawing/2014/main" id="{B001947B-78D1-F50C-9940-44A0F472C335}"/>
                </a:ext>
              </a:extLst>
            </p:cNvPr>
            <p:cNvSpPr/>
            <p:nvPr/>
          </p:nvSpPr>
          <p:spPr>
            <a:xfrm>
              <a:off x="8132582" y="2969533"/>
              <a:ext cx="492125" cy="492125"/>
            </a:xfrm>
            <a:prstGeom prst="ellipse">
              <a:avLst/>
            </a:prstGeom>
            <a:solidFill>
              <a:srgbClr val="BEC3C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500" dirty="0">
                  <a:solidFill>
                    <a:sysClr val="windowText" lastClr="000000"/>
                  </a:solidFill>
                  <a:ea typeface="Linux Biolinum O" panose="02000503000000000000" pitchFamily="2" charset="0"/>
                  <a:cs typeface="Linux Biolinum O" panose="02000503000000000000" pitchFamily="2" charset="0"/>
                </a:rPr>
                <a:t>Socio-linguistic conditions</a:t>
              </a:r>
            </a:p>
          </p:txBody>
        </p:sp>
        <p:sp>
          <p:nvSpPr>
            <p:cNvPr id="47" name="Down Arrow 46">
              <a:extLst>
                <a:ext uri="{FF2B5EF4-FFF2-40B4-BE49-F238E27FC236}">
                  <a16:creationId xmlns:a16="http://schemas.microsoft.com/office/drawing/2014/main" id="{6F1EA27B-E1D3-A147-12CE-822451992059}"/>
                </a:ext>
              </a:extLst>
            </p:cNvPr>
            <p:cNvSpPr/>
            <p:nvPr/>
          </p:nvSpPr>
          <p:spPr>
            <a:xfrm rot="18900000">
              <a:off x="8624707" y="2431839"/>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48" name="Down Arrow 47">
              <a:extLst>
                <a:ext uri="{FF2B5EF4-FFF2-40B4-BE49-F238E27FC236}">
                  <a16:creationId xmlns:a16="http://schemas.microsoft.com/office/drawing/2014/main" id="{003FE64E-3E9A-9DC4-F9C6-5F31994597B4}"/>
                </a:ext>
              </a:extLst>
            </p:cNvPr>
            <p:cNvSpPr/>
            <p:nvPr/>
          </p:nvSpPr>
          <p:spPr>
            <a:xfrm rot="2700000">
              <a:off x="8628210" y="3090533"/>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49" name="Down Arrow 48">
              <a:extLst>
                <a:ext uri="{FF2B5EF4-FFF2-40B4-BE49-F238E27FC236}">
                  <a16:creationId xmlns:a16="http://schemas.microsoft.com/office/drawing/2014/main" id="{B26FC1BD-9424-206F-6A8C-A0B8CD097874}"/>
                </a:ext>
              </a:extLst>
            </p:cNvPr>
            <p:cNvSpPr/>
            <p:nvPr/>
          </p:nvSpPr>
          <p:spPr>
            <a:xfrm rot="8100000">
              <a:off x="7963886" y="3078544"/>
              <a:ext cx="136844" cy="146776"/>
            </a:xfrm>
            <a:prstGeom prst="down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p>
          </p:txBody>
        </p:sp>
      </p:grpSp>
      <p:sp>
        <p:nvSpPr>
          <p:cNvPr id="50" name="Right Arrow 49">
            <a:extLst>
              <a:ext uri="{FF2B5EF4-FFF2-40B4-BE49-F238E27FC236}">
                <a16:creationId xmlns:a16="http://schemas.microsoft.com/office/drawing/2014/main" id="{D0B9BE0B-C668-B056-0DCA-10552252EB43}"/>
              </a:ext>
            </a:extLst>
          </p:cNvPr>
          <p:cNvSpPr/>
          <p:nvPr/>
        </p:nvSpPr>
        <p:spPr>
          <a:xfrm>
            <a:off x="1275258" y="4392945"/>
            <a:ext cx="7281565" cy="792480"/>
          </a:xfrm>
          <a:prstGeom prst="rightArrow">
            <a:avLst/>
          </a:prstGeom>
          <a:solidFill>
            <a:srgbClr val="9C0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TextBox 50">
            <a:extLst>
              <a:ext uri="{FF2B5EF4-FFF2-40B4-BE49-F238E27FC236}">
                <a16:creationId xmlns:a16="http://schemas.microsoft.com/office/drawing/2014/main" id="{FC32E0B9-1110-6848-6BE9-56E24F94DB13}"/>
              </a:ext>
            </a:extLst>
          </p:cNvPr>
          <p:cNvSpPr txBox="1"/>
          <p:nvPr/>
        </p:nvSpPr>
        <p:spPr>
          <a:xfrm>
            <a:off x="482116" y="6170601"/>
            <a:ext cx="6880410" cy="307777"/>
          </a:xfrm>
          <a:prstGeom prst="rect">
            <a:avLst/>
          </a:prstGeom>
          <a:noFill/>
        </p:spPr>
        <p:txBody>
          <a:bodyPr wrap="none" rtlCol="0">
            <a:spAutoFit/>
          </a:bodyPr>
          <a:lstStyle/>
          <a:p>
            <a:pPr defTabSz="457200"/>
            <a:r>
              <a:rPr lang="en-US" altLang="ja-JP" sz="1400" dirty="0">
                <a:solidFill>
                  <a:srgbClr val="000000"/>
                </a:solidFill>
                <a:ea typeface="Linux Biolinum O" charset="0"/>
                <a:cs typeface="Arial" panose="020B0604020202020204" pitchFamily="34" charset="0"/>
              </a:rPr>
              <a:t>Schneider (2007), as in </a:t>
            </a:r>
            <a:r>
              <a:rPr lang="en-US" altLang="ja-JP" sz="1400" dirty="0" err="1">
                <a:solidFill>
                  <a:srgbClr val="000000"/>
                </a:solidFill>
                <a:ea typeface="Linux Biolinum O" charset="0"/>
                <a:cs typeface="Arial" panose="020B0604020202020204" pitchFamily="34" charset="0"/>
              </a:rPr>
              <a:t>Buschfeld</a:t>
            </a:r>
            <a:r>
              <a:rPr lang="en-US" altLang="ja-JP" sz="1400" dirty="0">
                <a:solidFill>
                  <a:srgbClr val="000000"/>
                </a:solidFill>
                <a:ea typeface="Linux Biolinum O" charset="0"/>
                <a:cs typeface="Arial" panose="020B0604020202020204" pitchFamily="34" charset="0"/>
              </a:rPr>
              <a:t> et al. (2014: 6), </a:t>
            </a:r>
            <a:r>
              <a:rPr lang="en-US" altLang="ja-JP" sz="1400" dirty="0" err="1">
                <a:solidFill>
                  <a:srgbClr val="000000"/>
                </a:solidFill>
                <a:ea typeface="Linux Biolinum O" charset="0"/>
                <a:cs typeface="Arial" panose="020B0604020202020204" pitchFamily="34" charset="0"/>
              </a:rPr>
              <a:t>Buschfeld</a:t>
            </a:r>
            <a:r>
              <a:rPr lang="en-US" altLang="ja-JP" sz="1400" dirty="0">
                <a:solidFill>
                  <a:srgbClr val="000000"/>
                </a:solidFill>
                <a:ea typeface="Linux Biolinum O" charset="0"/>
                <a:cs typeface="Arial" panose="020B0604020202020204" pitchFamily="34" charset="0"/>
              </a:rPr>
              <a:t> &amp; </a:t>
            </a:r>
            <a:r>
              <a:rPr lang="en-US" altLang="ja-JP" sz="1400" dirty="0" err="1">
                <a:solidFill>
                  <a:srgbClr val="000000"/>
                </a:solidFill>
                <a:ea typeface="Linux Biolinum O" charset="0"/>
                <a:cs typeface="Arial" panose="020B0604020202020204" pitchFamily="34" charset="0"/>
              </a:rPr>
              <a:t>Kautzsch</a:t>
            </a:r>
            <a:r>
              <a:rPr lang="en-US" altLang="ja-JP" sz="1400" dirty="0">
                <a:solidFill>
                  <a:srgbClr val="000000"/>
                </a:solidFill>
                <a:ea typeface="Linux Biolinum O" charset="0"/>
                <a:cs typeface="Arial" panose="020B0604020202020204" pitchFamily="34" charset="0"/>
              </a:rPr>
              <a:t> (2017: 107)</a:t>
            </a:r>
            <a:endParaRPr lang="de-DE" sz="1400" dirty="0">
              <a:solidFill>
                <a:srgbClr val="000000"/>
              </a:solidFill>
              <a:ea typeface="Linux Biolinum O" charset="0"/>
              <a:cs typeface="Arial" panose="020B0604020202020204" pitchFamily="34" charset="0"/>
            </a:endParaRPr>
          </a:p>
        </p:txBody>
      </p:sp>
      <p:sp>
        <p:nvSpPr>
          <p:cNvPr id="4" name="Slide Number Placeholder 3">
            <a:extLst>
              <a:ext uri="{FF2B5EF4-FFF2-40B4-BE49-F238E27FC236}">
                <a16:creationId xmlns:a16="http://schemas.microsoft.com/office/drawing/2014/main" id="{75FB4563-DC0C-1034-68BE-F9691886591A}"/>
              </a:ext>
            </a:extLst>
          </p:cNvPr>
          <p:cNvSpPr>
            <a:spLocks noGrp="1"/>
          </p:cNvSpPr>
          <p:nvPr>
            <p:ph type="sldNum" sz="quarter" idx="11"/>
          </p:nvPr>
        </p:nvSpPr>
        <p:spPr/>
        <p:txBody>
          <a:bodyPr/>
          <a:lstStyle/>
          <a:p>
            <a:fld id="{603D9256-AA16-41A7-A1C0-96DC3C1A0123}" type="slidenum">
              <a:rPr lang="en-GB" noProof="0" smtClean="0"/>
              <a:t>29</a:t>
            </a:fld>
            <a:endParaRPr lang="en-GB" noProof="0" dirty="0"/>
          </a:p>
        </p:txBody>
      </p:sp>
      <p:sp>
        <p:nvSpPr>
          <p:cNvPr id="3" name="TextBox 2">
            <a:extLst>
              <a:ext uri="{FF2B5EF4-FFF2-40B4-BE49-F238E27FC236}">
                <a16:creationId xmlns:a16="http://schemas.microsoft.com/office/drawing/2014/main" id="{87A77490-50A4-864A-D7A4-7B37604544B5}"/>
              </a:ext>
            </a:extLst>
          </p:cNvPr>
          <p:cNvSpPr txBox="1"/>
          <p:nvPr/>
        </p:nvSpPr>
        <p:spPr>
          <a:xfrm>
            <a:off x="734868" y="1506009"/>
            <a:ext cx="7523213" cy="400110"/>
          </a:xfrm>
          <a:prstGeom prst="rect">
            <a:avLst/>
          </a:prstGeom>
          <a:noFill/>
        </p:spPr>
        <p:txBody>
          <a:bodyPr wrap="none" rtlCol="0">
            <a:spAutoFit/>
          </a:bodyPr>
          <a:lstStyle/>
          <a:p>
            <a:r>
              <a:rPr lang="en-GB" sz="2000" dirty="0"/>
              <a:t>Schneider (2007): The dynamic model of post-colonial Englishes</a:t>
            </a:r>
          </a:p>
        </p:txBody>
      </p:sp>
    </p:spTree>
    <p:extLst>
      <p:ext uri="{BB962C8B-B14F-4D97-AF65-F5344CB8AC3E}">
        <p14:creationId xmlns:p14="http://schemas.microsoft.com/office/powerpoint/2010/main" val="7268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6" presetClass="emph" presetSubtype="0" fill="hold" nodeType="withEffect">
                                  <p:stCondLst>
                                    <p:cond delay="0"/>
                                  </p:stCondLst>
                                  <p:childTnLst>
                                    <p:animScale>
                                      <p:cBhvr>
                                        <p:cTn id="8" dur="1000" fill="hold"/>
                                        <p:tgtEl>
                                          <p:spTgt spid="62"/>
                                        </p:tgtEl>
                                      </p:cBhvr>
                                      <p:by x="200000" y="200000"/>
                                    </p:animScale>
                                  </p:childTnLst>
                                </p:cTn>
                              </p:par>
                              <p:par>
                                <p:cTn id="9" presetID="0" presetClass="path" presetSubtype="0" fill="hold" nodeType="withEffect">
                                  <p:stCondLst>
                                    <p:cond delay="0"/>
                                  </p:stCondLst>
                                  <p:childTnLst>
                                    <p:animMotion origin="layout" path="M 2.5E-6 1.48148E-6 L 0.19205 0.15856 " pathEditMode="relative" rAng="0" ptsTypes="AA">
                                      <p:cBhvr>
                                        <p:cTn id="10" dur="1000" fill="hold"/>
                                        <p:tgtEl>
                                          <p:spTgt spid="62"/>
                                        </p:tgtEl>
                                        <p:attrNameLst>
                                          <p:attrName>ppt_x</p:attrName>
                                          <p:attrName>ppt_y</p:attrName>
                                        </p:attrNameLst>
                                      </p:cBhvr>
                                      <p:rCtr x="9596" y="79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Singapore(an) English(es)</a:t>
            </a:r>
          </a:p>
        </p:txBody>
      </p:sp>
      <p:sp>
        <p:nvSpPr>
          <p:cNvPr id="10" name="TextBox 9">
            <a:extLst>
              <a:ext uri="{FF2B5EF4-FFF2-40B4-BE49-F238E27FC236}">
                <a16:creationId xmlns:a16="http://schemas.microsoft.com/office/drawing/2014/main" id="{A7C319A9-49BA-1D20-0DE1-DC5F67C73829}"/>
              </a:ext>
            </a:extLst>
          </p:cNvPr>
          <p:cNvSpPr txBox="1"/>
          <p:nvPr/>
        </p:nvSpPr>
        <p:spPr>
          <a:xfrm>
            <a:off x="9996407" y="-1069383"/>
            <a:ext cx="184731" cy="369332"/>
          </a:xfrm>
          <a:prstGeom prst="rect">
            <a:avLst/>
          </a:prstGeom>
          <a:noFill/>
        </p:spPr>
        <p:txBody>
          <a:bodyPr wrap="none" rtlCol="0">
            <a:spAutoFit/>
          </a:bodyPr>
          <a:lstStyle/>
          <a:p>
            <a:endParaRPr lang="en-US" dirty="0"/>
          </a:p>
        </p:txBody>
      </p:sp>
      <p:pic>
        <p:nvPicPr>
          <p:cNvPr id="9" name="Content Placeholder 8">
            <a:extLst>
              <a:ext uri="{FF2B5EF4-FFF2-40B4-BE49-F238E27FC236}">
                <a16:creationId xmlns:a16="http://schemas.microsoft.com/office/drawing/2014/main" id="{1701E2DC-1654-7A99-AB5E-3BF319623D53}"/>
              </a:ext>
            </a:extLst>
          </p:cNvPr>
          <p:cNvPicPr>
            <a:picLocks noGrp="1" noChangeAspect="1"/>
          </p:cNvPicPr>
          <p:nvPr>
            <p:ph sz="quarter" idx="12"/>
          </p:nvPr>
        </p:nvPicPr>
        <p:blipFill>
          <a:blip r:embed="rId3"/>
          <a:stretch>
            <a:fillRect/>
          </a:stretch>
        </p:blipFill>
        <p:spPr>
          <a:xfrm>
            <a:off x="2730973" y="1439863"/>
            <a:ext cx="7090417" cy="4968875"/>
          </a:xfrm>
          <a:prstGeom prst="rect">
            <a:avLst/>
          </a:prstGeom>
        </p:spPr>
      </p:pic>
      <p:sp>
        <p:nvSpPr>
          <p:cNvPr id="4" name="Slide Number Placeholder 3">
            <a:extLst>
              <a:ext uri="{FF2B5EF4-FFF2-40B4-BE49-F238E27FC236}">
                <a16:creationId xmlns:a16="http://schemas.microsoft.com/office/drawing/2014/main" id="{8B19D771-CDD5-683E-CB58-68599116EA78}"/>
              </a:ext>
            </a:extLst>
          </p:cNvPr>
          <p:cNvSpPr>
            <a:spLocks noGrp="1"/>
          </p:cNvSpPr>
          <p:nvPr>
            <p:ph type="sldNum" sz="quarter" idx="11"/>
          </p:nvPr>
        </p:nvSpPr>
        <p:spPr/>
        <p:txBody>
          <a:bodyPr/>
          <a:lstStyle/>
          <a:p>
            <a:fld id="{603D9256-AA16-41A7-A1C0-96DC3C1A0123}" type="slidenum">
              <a:rPr lang="en-GB" noProof="0" smtClean="0"/>
              <a:t>30</a:t>
            </a:fld>
            <a:endParaRPr lang="en-GB" noProof="0" dirty="0"/>
          </a:p>
        </p:txBody>
      </p:sp>
    </p:spTree>
    <p:extLst>
      <p:ext uri="{BB962C8B-B14F-4D97-AF65-F5344CB8AC3E}">
        <p14:creationId xmlns:p14="http://schemas.microsoft.com/office/powerpoint/2010/main" val="138021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Singapore(an) English(es): Diglossia</a:t>
            </a:r>
          </a:p>
        </p:txBody>
      </p:sp>
      <p:sp>
        <p:nvSpPr>
          <p:cNvPr id="10" name="TextBox 9">
            <a:extLst>
              <a:ext uri="{FF2B5EF4-FFF2-40B4-BE49-F238E27FC236}">
                <a16:creationId xmlns:a16="http://schemas.microsoft.com/office/drawing/2014/main" id="{A7C319A9-49BA-1D20-0DE1-DC5F67C73829}"/>
              </a:ext>
            </a:extLst>
          </p:cNvPr>
          <p:cNvSpPr txBox="1"/>
          <p:nvPr/>
        </p:nvSpPr>
        <p:spPr>
          <a:xfrm>
            <a:off x="9996407" y="-1069383"/>
            <a:ext cx="184731" cy="369332"/>
          </a:xfrm>
          <a:prstGeom prst="rect">
            <a:avLst/>
          </a:prstGeom>
          <a:noFill/>
        </p:spPr>
        <p:txBody>
          <a:bodyPr wrap="none" rtlCol="0">
            <a:spAutoFit/>
          </a:bodyPr>
          <a:lstStyle/>
          <a:p>
            <a:endParaRPr lang="en-US" dirty="0"/>
          </a:p>
        </p:txBody>
      </p:sp>
      <p:pic>
        <p:nvPicPr>
          <p:cNvPr id="6" name="Content Placeholder 5">
            <a:extLst>
              <a:ext uri="{FF2B5EF4-FFF2-40B4-BE49-F238E27FC236}">
                <a16:creationId xmlns:a16="http://schemas.microsoft.com/office/drawing/2014/main" id="{DF9F043B-03AD-AFF4-E1CF-8B4EE59D139C}"/>
              </a:ext>
            </a:extLst>
          </p:cNvPr>
          <p:cNvPicPr>
            <a:picLocks noGrp="1" noChangeAspect="1"/>
          </p:cNvPicPr>
          <p:nvPr>
            <p:ph sz="quarter" idx="12"/>
          </p:nvPr>
        </p:nvPicPr>
        <p:blipFill>
          <a:blip r:embed="rId3"/>
          <a:stretch>
            <a:fillRect/>
          </a:stretch>
        </p:blipFill>
        <p:spPr>
          <a:xfrm>
            <a:off x="2018734" y="1439863"/>
            <a:ext cx="8514895" cy="4968875"/>
          </a:xfrm>
          <a:prstGeom prst="rect">
            <a:avLst/>
          </a:prstGeom>
        </p:spPr>
      </p:pic>
      <p:sp>
        <p:nvSpPr>
          <p:cNvPr id="4" name="Slide Number Placeholder 3">
            <a:extLst>
              <a:ext uri="{FF2B5EF4-FFF2-40B4-BE49-F238E27FC236}">
                <a16:creationId xmlns:a16="http://schemas.microsoft.com/office/drawing/2014/main" id="{D0BD556A-D9FB-F189-5C03-691D30B91BF6}"/>
              </a:ext>
            </a:extLst>
          </p:cNvPr>
          <p:cNvSpPr>
            <a:spLocks noGrp="1"/>
          </p:cNvSpPr>
          <p:nvPr>
            <p:ph type="sldNum" sz="quarter" idx="11"/>
          </p:nvPr>
        </p:nvSpPr>
        <p:spPr/>
        <p:txBody>
          <a:bodyPr/>
          <a:lstStyle/>
          <a:p>
            <a:fld id="{603D9256-AA16-41A7-A1C0-96DC3C1A0123}" type="slidenum">
              <a:rPr lang="en-GB" noProof="0" smtClean="0"/>
              <a:t>31</a:t>
            </a:fld>
            <a:endParaRPr lang="en-GB" noProof="0" dirty="0"/>
          </a:p>
        </p:txBody>
      </p:sp>
    </p:spTree>
    <p:extLst>
      <p:ext uri="{BB962C8B-B14F-4D97-AF65-F5344CB8AC3E}">
        <p14:creationId xmlns:p14="http://schemas.microsoft.com/office/powerpoint/2010/main" val="3036685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Singapore(an) English(es): Diglossia</a:t>
            </a:r>
          </a:p>
        </p:txBody>
      </p:sp>
      <p:sp>
        <p:nvSpPr>
          <p:cNvPr id="10" name="TextBox 9">
            <a:extLst>
              <a:ext uri="{FF2B5EF4-FFF2-40B4-BE49-F238E27FC236}">
                <a16:creationId xmlns:a16="http://schemas.microsoft.com/office/drawing/2014/main" id="{A7C319A9-49BA-1D20-0DE1-DC5F67C73829}"/>
              </a:ext>
            </a:extLst>
          </p:cNvPr>
          <p:cNvSpPr txBox="1"/>
          <p:nvPr/>
        </p:nvSpPr>
        <p:spPr>
          <a:xfrm>
            <a:off x="9996407" y="-1069383"/>
            <a:ext cx="184731" cy="369332"/>
          </a:xfrm>
          <a:prstGeom prst="rect">
            <a:avLst/>
          </a:prstGeom>
          <a:noFill/>
        </p:spPr>
        <p:txBody>
          <a:bodyPr wrap="none" rtlCol="0">
            <a:spAutoFit/>
          </a:bodyPr>
          <a:lstStyle/>
          <a:p>
            <a:endParaRPr lang="en-US" dirty="0"/>
          </a:p>
        </p:txBody>
      </p:sp>
      <p:pic>
        <p:nvPicPr>
          <p:cNvPr id="7" name="Content Placeholder 6">
            <a:extLst>
              <a:ext uri="{FF2B5EF4-FFF2-40B4-BE49-F238E27FC236}">
                <a16:creationId xmlns:a16="http://schemas.microsoft.com/office/drawing/2014/main" id="{6040BB46-5BCC-0195-3471-FFA4B3BA68BB}"/>
              </a:ext>
            </a:extLst>
          </p:cNvPr>
          <p:cNvPicPr>
            <a:picLocks noGrp="1" noChangeAspect="1"/>
          </p:cNvPicPr>
          <p:nvPr>
            <p:ph sz="quarter" idx="12"/>
          </p:nvPr>
        </p:nvPicPr>
        <p:blipFill>
          <a:blip r:embed="rId3"/>
          <a:stretch>
            <a:fillRect/>
          </a:stretch>
        </p:blipFill>
        <p:spPr>
          <a:xfrm>
            <a:off x="2349837" y="1439863"/>
            <a:ext cx="7852689" cy="4968875"/>
          </a:xfrm>
          <a:prstGeom prst="rect">
            <a:avLst/>
          </a:prstGeom>
        </p:spPr>
      </p:pic>
      <p:sp>
        <p:nvSpPr>
          <p:cNvPr id="4" name="Slide Number Placeholder 3">
            <a:extLst>
              <a:ext uri="{FF2B5EF4-FFF2-40B4-BE49-F238E27FC236}">
                <a16:creationId xmlns:a16="http://schemas.microsoft.com/office/drawing/2014/main" id="{F0BDD2E5-19AD-488E-8336-B8C50D7771C1}"/>
              </a:ext>
            </a:extLst>
          </p:cNvPr>
          <p:cNvSpPr>
            <a:spLocks noGrp="1"/>
          </p:cNvSpPr>
          <p:nvPr>
            <p:ph type="sldNum" sz="quarter" idx="11"/>
          </p:nvPr>
        </p:nvSpPr>
        <p:spPr/>
        <p:txBody>
          <a:bodyPr/>
          <a:lstStyle/>
          <a:p>
            <a:fld id="{603D9256-AA16-41A7-A1C0-96DC3C1A0123}" type="slidenum">
              <a:rPr lang="en-GB" noProof="0" smtClean="0"/>
              <a:t>32</a:t>
            </a:fld>
            <a:endParaRPr lang="en-GB" noProof="0" dirty="0"/>
          </a:p>
        </p:txBody>
      </p:sp>
    </p:spTree>
    <p:extLst>
      <p:ext uri="{BB962C8B-B14F-4D97-AF65-F5344CB8AC3E}">
        <p14:creationId xmlns:p14="http://schemas.microsoft.com/office/powerpoint/2010/main" val="992563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Singapore(an) English(es)</a:t>
            </a:r>
          </a:p>
        </p:txBody>
      </p:sp>
      <p:sp>
        <p:nvSpPr>
          <p:cNvPr id="10" name="TextBox 9">
            <a:extLst>
              <a:ext uri="{FF2B5EF4-FFF2-40B4-BE49-F238E27FC236}">
                <a16:creationId xmlns:a16="http://schemas.microsoft.com/office/drawing/2014/main" id="{A7C319A9-49BA-1D20-0DE1-DC5F67C73829}"/>
              </a:ext>
            </a:extLst>
          </p:cNvPr>
          <p:cNvSpPr txBox="1"/>
          <p:nvPr/>
        </p:nvSpPr>
        <p:spPr>
          <a:xfrm>
            <a:off x="9996407" y="-1069383"/>
            <a:ext cx="184731" cy="369332"/>
          </a:xfrm>
          <a:prstGeom prst="rect">
            <a:avLst/>
          </a:prstGeom>
          <a:noFill/>
        </p:spPr>
        <p:txBody>
          <a:bodyPr wrap="none" rtlCol="0">
            <a:spAutoFit/>
          </a:bodyPr>
          <a:lstStyle/>
          <a:p>
            <a:endParaRPr lang="en-US" dirty="0"/>
          </a:p>
        </p:txBody>
      </p:sp>
      <p:pic>
        <p:nvPicPr>
          <p:cNvPr id="6" name="Content Placeholder 5">
            <a:extLst>
              <a:ext uri="{FF2B5EF4-FFF2-40B4-BE49-F238E27FC236}">
                <a16:creationId xmlns:a16="http://schemas.microsoft.com/office/drawing/2014/main" id="{7EDAF66D-83B5-7B0F-ACBF-6F707F110A08}"/>
              </a:ext>
            </a:extLst>
          </p:cNvPr>
          <p:cNvPicPr>
            <a:picLocks noGrp="1" noChangeAspect="1"/>
          </p:cNvPicPr>
          <p:nvPr>
            <p:ph sz="quarter" idx="12"/>
          </p:nvPr>
        </p:nvPicPr>
        <p:blipFill>
          <a:blip r:embed="rId3"/>
          <a:stretch>
            <a:fillRect/>
          </a:stretch>
        </p:blipFill>
        <p:spPr>
          <a:xfrm>
            <a:off x="3498951" y="1439863"/>
            <a:ext cx="5554461" cy="4968875"/>
          </a:xfrm>
          <a:prstGeom prst="rect">
            <a:avLst/>
          </a:prstGeom>
        </p:spPr>
      </p:pic>
      <p:sp>
        <p:nvSpPr>
          <p:cNvPr id="4" name="Slide Number Placeholder 3">
            <a:extLst>
              <a:ext uri="{FF2B5EF4-FFF2-40B4-BE49-F238E27FC236}">
                <a16:creationId xmlns:a16="http://schemas.microsoft.com/office/drawing/2014/main" id="{48706152-094A-F684-6120-DA2F2655AF9A}"/>
              </a:ext>
            </a:extLst>
          </p:cNvPr>
          <p:cNvSpPr>
            <a:spLocks noGrp="1"/>
          </p:cNvSpPr>
          <p:nvPr>
            <p:ph type="sldNum" sz="quarter" idx="11"/>
          </p:nvPr>
        </p:nvSpPr>
        <p:spPr/>
        <p:txBody>
          <a:bodyPr/>
          <a:lstStyle/>
          <a:p>
            <a:fld id="{603D9256-AA16-41A7-A1C0-96DC3C1A0123}" type="slidenum">
              <a:rPr lang="en-GB" noProof="0" smtClean="0"/>
              <a:t>33</a:t>
            </a:fld>
            <a:endParaRPr lang="en-GB" noProof="0" dirty="0"/>
          </a:p>
        </p:txBody>
      </p:sp>
    </p:spTree>
    <p:extLst>
      <p:ext uri="{BB962C8B-B14F-4D97-AF65-F5344CB8AC3E}">
        <p14:creationId xmlns:p14="http://schemas.microsoft.com/office/powerpoint/2010/main" val="374363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Singapore(an) English(es)</a:t>
            </a:r>
          </a:p>
        </p:txBody>
      </p:sp>
      <p:sp>
        <p:nvSpPr>
          <p:cNvPr id="10" name="TextBox 9">
            <a:extLst>
              <a:ext uri="{FF2B5EF4-FFF2-40B4-BE49-F238E27FC236}">
                <a16:creationId xmlns:a16="http://schemas.microsoft.com/office/drawing/2014/main" id="{A7C319A9-49BA-1D20-0DE1-DC5F67C73829}"/>
              </a:ext>
            </a:extLst>
          </p:cNvPr>
          <p:cNvSpPr txBox="1"/>
          <p:nvPr/>
        </p:nvSpPr>
        <p:spPr>
          <a:xfrm>
            <a:off x="9996407" y="-1069383"/>
            <a:ext cx="184731" cy="369332"/>
          </a:xfrm>
          <a:prstGeom prst="rect">
            <a:avLst/>
          </a:prstGeom>
          <a:noFill/>
        </p:spPr>
        <p:txBody>
          <a:bodyPr wrap="none" rtlCol="0">
            <a:spAutoFit/>
          </a:bodyPr>
          <a:lstStyle/>
          <a:p>
            <a:endParaRPr lang="en-US" dirty="0"/>
          </a:p>
        </p:txBody>
      </p:sp>
      <p:pic>
        <p:nvPicPr>
          <p:cNvPr id="7" name="Content Placeholder 6">
            <a:extLst>
              <a:ext uri="{FF2B5EF4-FFF2-40B4-BE49-F238E27FC236}">
                <a16:creationId xmlns:a16="http://schemas.microsoft.com/office/drawing/2014/main" id="{584EEA1E-AC3B-0324-43B8-290A8CBDDBF5}"/>
              </a:ext>
            </a:extLst>
          </p:cNvPr>
          <p:cNvPicPr>
            <a:picLocks noGrp="1" noChangeAspect="1"/>
          </p:cNvPicPr>
          <p:nvPr>
            <p:ph sz="quarter" idx="12"/>
          </p:nvPr>
        </p:nvPicPr>
        <p:blipFill>
          <a:blip r:embed="rId3"/>
          <a:stretch>
            <a:fillRect/>
          </a:stretch>
        </p:blipFill>
        <p:spPr>
          <a:xfrm>
            <a:off x="1513681" y="2127250"/>
            <a:ext cx="9525000" cy="3594100"/>
          </a:xfrm>
          <a:prstGeom prst="rect">
            <a:avLst/>
          </a:prstGeom>
        </p:spPr>
      </p:pic>
      <p:sp>
        <p:nvSpPr>
          <p:cNvPr id="4" name="Slide Number Placeholder 3">
            <a:extLst>
              <a:ext uri="{FF2B5EF4-FFF2-40B4-BE49-F238E27FC236}">
                <a16:creationId xmlns:a16="http://schemas.microsoft.com/office/drawing/2014/main" id="{CD6F560B-F9CE-E394-0BE3-C6D74277489D}"/>
              </a:ext>
            </a:extLst>
          </p:cNvPr>
          <p:cNvSpPr>
            <a:spLocks noGrp="1"/>
          </p:cNvSpPr>
          <p:nvPr>
            <p:ph type="sldNum" sz="quarter" idx="11"/>
          </p:nvPr>
        </p:nvSpPr>
        <p:spPr/>
        <p:txBody>
          <a:bodyPr/>
          <a:lstStyle/>
          <a:p>
            <a:fld id="{603D9256-AA16-41A7-A1C0-96DC3C1A0123}" type="slidenum">
              <a:rPr lang="en-GB" noProof="0" smtClean="0"/>
              <a:t>34</a:t>
            </a:fld>
            <a:endParaRPr lang="en-GB" noProof="0" dirty="0"/>
          </a:p>
        </p:txBody>
      </p:sp>
    </p:spTree>
    <p:extLst>
      <p:ext uri="{BB962C8B-B14F-4D97-AF65-F5344CB8AC3E}">
        <p14:creationId xmlns:p14="http://schemas.microsoft.com/office/powerpoint/2010/main" val="1164332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Singapore(an) English(es): Indexicality</a:t>
            </a:r>
          </a:p>
        </p:txBody>
      </p:sp>
      <p:sp>
        <p:nvSpPr>
          <p:cNvPr id="10" name="TextBox 9">
            <a:extLst>
              <a:ext uri="{FF2B5EF4-FFF2-40B4-BE49-F238E27FC236}">
                <a16:creationId xmlns:a16="http://schemas.microsoft.com/office/drawing/2014/main" id="{A7C319A9-49BA-1D20-0DE1-DC5F67C73829}"/>
              </a:ext>
            </a:extLst>
          </p:cNvPr>
          <p:cNvSpPr txBox="1"/>
          <p:nvPr/>
        </p:nvSpPr>
        <p:spPr>
          <a:xfrm>
            <a:off x="9996407" y="-1069383"/>
            <a:ext cx="184731" cy="369332"/>
          </a:xfrm>
          <a:prstGeom prst="rect">
            <a:avLst/>
          </a:prstGeom>
          <a:noFill/>
        </p:spPr>
        <p:txBody>
          <a:bodyPr wrap="none" rtlCol="0">
            <a:spAutoFit/>
          </a:bodyPr>
          <a:lstStyle/>
          <a:p>
            <a:endParaRPr lang="en-US" dirty="0"/>
          </a:p>
        </p:txBody>
      </p:sp>
      <p:pic>
        <p:nvPicPr>
          <p:cNvPr id="6" name="Content Placeholder 5">
            <a:extLst>
              <a:ext uri="{FF2B5EF4-FFF2-40B4-BE49-F238E27FC236}">
                <a16:creationId xmlns:a16="http://schemas.microsoft.com/office/drawing/2014/main" id="{D1869438-C2FB-7913-9B82-A94E9A6D6DB6}"/>
              </a:ext>
            </a:extLst>
          </p:cNvPr>
          <p:cNvPicPr>
            <a:picLocks noGrp="1" noChangeAspect="1"/>
          </p:cNvPicPr>
          <p:nvPr>
            <p:ph sz="quarter" idx="12"/>
          </p:nvPr>
        </p:nvPicPr>
        <p:blipFill>
          <a:blip r:embed="rId3"/>
          <a:stretch>
            <a:fillRect/>
          </a:stretch>
        </p:blipFill>
        <p:spPr>
          <a:xfrm>
            <a:off x="3436173" y="1439863"/>
            <a:ext cx="5680016" cy="4968875"/>
          </a:xfrm>
          <a:prstGeom prst="rect">
            <a:avLst/>
          </a:prstGeom>
        </p:spPr>
      </p:pic>
      <p:sp>
        <p:nvSpPr>
          <p:cNvPr id="4" name="Slide Number Placeholder 3">
            <a:extLst>
              <a:ext uri="{FF2B5EF4-FFF2-40B4-BE49-F238E27FC236}">
                <a16:creationId xmlns:a16="http://schemas.microsoft.com/office/drawing/2014/main" id="{43FC937A-8199-DB73-34BA-652FA2E1E84D}"/>
              </a:ext>
            </a:extLst>
          </p:cNvPr>
          <p:cNvSpPr>
            <a:spLocks noGrp="1"/>
          </p:cNvSpPr>
          <p:nvPr>
            <p:ph type="sldNum" sz="quarter" idx="11"/>
          </p:nvPr>
        </p:nvSpPr>
        <p:spPr/>
        <p:txBody>
          <a:bodyPr/>
          <a:lstStyle/>
          <a:p>
            <a:fld id="{603D9256-AA16-41A7-A1C0-96DC3C1A0123}" type="slidenum">
              <a:rPr lang="en-GB" noProof="0" smtClean="0"/>
              <a:t>35</a:t>
            </a:fld>
            <a:endParaRPr lang="en-GB" noProof="0" dirty="0"/>
          </a:p>
        </p:txBody>
      </p:sp>
    </p:spTree>
    <p:extLst>
      <p:ext uri="{BB962C8B-B14F-4D97-AF65-F5344CB8AC3E}">
        <p14:creationId xmlns:p14="http://schemas.microsoft.com/office/powerpoint/2010/main" val="3181329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C5B00F-9BEC-51F2-BF36-98CB46C88654}"/>
              </a:ext>
            </a:extLst>
          </p:cNvPr>
          <p:cNvSpPr>
            <a:spLocks noGrp="1"/>
          </p:cNvSpPr>
          <p:nvPr>
            <p:ph type="title"/>
          </p:nvPr>
        </p:nvSpPr>
        <p:spPr/>
        <p:txBody>
          <a:bodyPr/>
          <a:lstStyle/>
          <a:p>
            <a:r>
              <a:rPr lang="en-GB" dirty="0">
                <a:latin typeface="+mn-lt"/>
              </a:rPr>
              <a:t>Singlish: Case study</a:t>
            </a:r>
          </a:p>
        </p:txBody>
      </p:sp>
      <p:sp>
        <p:nvSpPr>
          <p:cNvPr id="5" name="Content Placeholder 4">
            <a:extLst>
              <a:ext uri="{FF2B5EF4-FFF2-40B4-BE49-F238E27FC236}">
                <a16:creationId xmlns:a16="http://schemas.microsoft.com/office/drawing/2014/main" id="{BAA8B8AB-9D6D-680A-E432-C6F46BBA7784}"/>
              </a:ext>
            </a:extLst>
          </p:cNvPr>
          <p:cNvSpPr>
            <a:spLocks noGrp="1"/>
          </p:cNvSpPr>
          <p:nvPr>
            <p:ph sz="quarter" idx="12"/>
          </p:nvPr>
        </p:nvSpPr>
        <p:spPr/>
        <p:txBody>
          <a:bodyPr>
            <a:normAutofit/>
          </a:bodyPr>
          <a:lstStyle/>
          <a:p>
            <a:pPr marL="0" indent="0">
              <a:buNone/>
              <a:tabLst>
                <a:tab pos="177800" algn="l"/>
                <a:tab pos="4392613" algn="l"/>
                <a:tab pos="8602663" algn="r"/>
              </a:tabLst>
            </a:pPr>
            <a:r>
              <a:rPr lang="en-GB" b="1" dirty="0">
                <a:latin typeface="+mn-lt"/>
              </a:rPr>
              <a:t>Tag questions</a:t>
            </a:r>
          </a:p>
          <a:p>
            <a:pPr marL="0" indent="0">
              <a:buNone/>
              <a:tabLst>
                <a:tab pos="177800" algn="l"/>
                <a:tab pos="4392613" algn="l"/>
                <a:tab pos="8602663" algn="r"/>
              </a:tabLst>
            </a:pPr>
            <a:r>
              <a:rPr lang="en-GB" dirty="0">
                <a:latin typeface="+mn-lt"/>
              </a:rPr>
              <a:t>(Standard) English has (needlessly?) complex rules for its tag questions, requiring agreement in:</a:t>
            </a:r>
          </a:p>
          <a:p>
            <a:pPr>
              <a:tabLst>
                <a:tab pos="177800" algn="l"/>
                <a:tab pos="4392613" algn="l"/>
                <a:tab pos="8602663" algn="r"/>
              </a:tabLst>
            </a:pPr>
            <a:r>
              <a:rPr lang="en-GB" dirty="0">
                <a:latin typeface="+mn-lt"/>
              </a:rPr>
              <a:t>gender</a:t>
            </a:r>
          </a:p>
          <a:p>
            <a:pPr>
              <a:tabLst>
                <a:tab pos="177800" algn="l"/>
                <a:tab pos="4392613" algn="l"/>
                <a:tab pos="8602663" algn="r"/>
              </a:tabLst>
            </a:pPr>
            <a:r>
              <a:rPr lang="en-GB" dirty="0">
                <a:latin typeface="+mn-lt"/>
              </a:rPr>
              <a:t>number</a:t>
            </a:r>
          </a:p>
          <a:p>
            <a:pPr>
              <a:tabLst>
                <a:tab pos="177800" algn="l"/>
                <a:tab pos="4392613" algn="l"/>
                <a:tab pos="8602663" algn="r"/>
              </a:tabLst>
            </a:pPr>
            <a:r>
              <a:rPr lang="en-GB" dirty="0">
                <a:latin typeface="+mn-lt"/>
              </a:rPr>
              <a:t>person</a:t>
            </a:r>
          </a:p>
          <a:p>
            <a:pPr>
              <a:tabLst>
                <a:tab pos="177800" algn="l"/>
                <a:tab pos="4392613" algn="l"/>
                <a:tab pos="8602663" algn="r"/>
              </a:tabLst>
            </a:pPr>
            <a:r>
              <a:rPr lang="en-GB" dirty="0">
                <a:latin typeface="+mn-lt"/>
              </a:rPr>
              <a:t>tense</a:t>
            </a:r>
          </a:p>
          <a:p>
            <a:pPr>
              <a:tabLst>
                <a:tab pos="177800" algn="l"/>
                <a:tab pos="4392613" algn="l"/>
                <a:tab pos="8602663" algn="r"/>
              </a:tabLst>
            </a:pPr>
            <a:endParaRPr lang="en-GB" dirty="0">
              <a:latin typeface="+mn-lt"/>
            </a:endParaRPr>
          </a:p>
          <a:p>
            <a:pPr marL="0" indent="0">
              <a:buNone/>
              <a:tabLst>
                <a:tab pos="177800" algn="l"/>
                <a:tab pos="4392613" algn="l"/>
                <a:tab pos="8602663" algn="r"/>
              </a:tabLst>
            </a:pPr>
            <a:r>
              <a:rPr lang="en-GB" dirty="0">
                <a:latin typeface="+mn-lt"/>
              </a:rPr>
              <a:t>and more:</a:t>
            </a:r>
          </a:p>
          <a:p>
            <a:pPr>
              <a:tabLst>
                <a:tab pos="177800" algn="l"/>
                <a:tab pos="4392613" algn="l"/>
                <a:tab pos="8602663" algn="r"/>
              </a:tabLst>
            </a:pPr>
            <a:r>
              <a:rPr lang="en-GB" dirty="0">
                <a:latin typeface="+mn-lt"/>
              </a:rPr>
              <a:t>reversal of polarity</a:t>
            </a:r>
          </a:p>
          <a:p>
            <a:pPr>
              <a:tabLst>
                <a:tab pos="177800" algn="l"/>
                <a:tab pos="4392613" algn="l"/>
                <a:tab pos="8602663" algn="r"/>
              </a:tabLst>
            </a:pPr>
            <a:r>
              <a:rPr lang="en-GB" dirty="0">
                <a:latin typeface="+mn-lt"/>
              </a:rPr>
              <a:t>restricted to the right periphery</a:t>
            </a:r>
          </a:p>
        </p:txBody>
      </p:sp>
      <p:sp>
        <p:nvSpPr>
          <p:cNvPr id="7" name="Content Placeholder 6">
            <a:extLst>
              <a:ext uri="{FF2B5EF4-FFF2-40B4-BE49-F238E27FC236}">
                <a16:creationId xmlns:a16="http://schemas.microsoft.com/office/drawing/2014/main" id="{91B990D2-89D0-4189-236B-168A81DE328B}"/>
              </a:ext>
            </a:extLst>
          </p:cNvPr>
          <p:cNvSpPr>
            <a:spLocks noGrp="1"/>
          </p:cNvSpPr>
          <p:nvPr>
            <p:ph sz="quarter" idx="13"/>
          </p:nvPr>
        </p:nvSpPr>
        <p:spPr>
          <a:xfrm>
            <a:off x="4344000" y="1440000"/>
            <a:ext cx="7848000" cy="4968000"/>
          </a:xfrm>
        </p:spPr>
        <p:txBody>
          <a:bodyPr>
            <a:normAutofit/>
          </a:bodyPr>
          <a:lstStyle/>
          <a:p>
            <a:pPr marL="538163" indent="-538163">
              <a:buFont typeface="Wingdings" pitchFamily="2" charset="2"/>
              <a:buAutoNum type="arabicParenBoth" startAt="8"/>
              <a:tabLst>
                <a:tab pos="177800" algn="l"/>
                <a:tab pos="3863975" algn="l"/>
                <a:tab pos="8602663" algn="r"/>
              </a:tabLst>
            </a:pPr>
            <a:r>
              <a:rPr lang="en-GB" sz="1800" dirty="0"/>
              <a:t>✔️She is hungry, isn’t she?	[3</a:t>
            </a:r>
            <a:r>
              <a:rPr lang="en-GB" sz="1800" cap="small" dirty="0"/>
              <a:t>sg.f, prs</a:t>
            </a:r>
            <a:r>
              <a:rPr lang="en-GB" sz="1800" dirty="0"/>
              <a:t>]</a:t>
            </a:r>
            <a:br>
              <a:rPr lang="en-GB" sz="1800" dirty="0"/>
            </a:br>
            <a:r>
              <a:rPr lang="en-GB" sz="1800" dirty="0"/>
              <a:t>*She is hungry, isn’t he?	[gender mismatch]</a:t>
            </a:r>
            <a:br>
              <a:rPr lang="en-GB" sz="1800" dirty="0"/>
            </a:br>
            <a:r>
              <a:rPr lang="en-GB" sz="1800" dirty="0"/>
              <a:t>*She is hungry, aren’t they?	[number mismatch]</a:t>
            </a:r>
            <a:br>
              <a:rPr lang="en-GB" sz="1800" dirty="0"/>
            </a:br>
            <a:r>
              <a:rPr lang="en-GB" sz="1800" dirty="0"/>
              <a:t>*She is hungry, aren’t I?	[person mismatch]</a:t>
            </a:r>
            <a:br>
              <a:rPr lang="en-GB" sz="1800" dirty="0"/>
            </a:br>
            <a:r>
              <a:rPr lang="en-GB" sz="1800" dirty="0"/>
              <a:t>*She is hungry, wasn’t she?	[tense mismatch] </a:t>
            </a:r>
            <a:br>
              <a:rPr lang="en-GB" sz="1800" dirty="0"/>
            </a:br>
            <a:endParaRPr lang="en-GB" sz="1800" dirty="0"/>
          </a:p>
          <a:p>
            <a:pPr marL="538163" indent="-538163">
              <a:buFont typeface="Wingdings" pitchFamily="2" charset="2"/>
              <a:buAutoNum type="arabicParenBoth" startAt="8"/>
              <a:tabLst>
                <a:tab pos="177800" algn="l"/>
                <a:tab pos="3863975" algn="l"/>
                <a:tab pos="8602663" algn="r"/>
              </a:tabLst>
            </a:pPr>
            <a:r>
              <a:rPr lang="en-GB" sz="1800" dirty="0"/>
              <a:t>✔️</a:t>
            </a:r>
            <a:r>
              <a:rPr lang="en-GB" sz="1800" dirty="0">
                <a:latin typeface="+mn-lt"/>
              </a:rPr>
              <a:t>She is hungry, isn’t she?	[</a:t>
            </a:r>
            <a:r>
              <a:rPr lang="en-GB" sz="1800" dirty="0" err="1">
                <a:latin typeface="+mn-lt"/>
              </a:rPr>
              <a:t>pos</a:t>
            </a:r>
            <a:r>
              <a:rPr lang="en-GB" sz="1800" dirty="0">
                <a:latin typeface="+mn-lt"/>
              </a:rPr>
              <a:t>/neg]</a:t>
            </a:r>
            <a:br>
              <a:rPr lang="en-GB" sz="1800" dirty="0">
                <a:latin typeface="+mn-lt"/>
              </a:rPr>
            </a:br>
            <a:r>
              <a:rPr lang="en-GB" sz="1800" dirty="0"/>
              <a:t>✔️</a:t>
            </a:r>
            <a:r>
              <a:rPr lang="en-GB" sz="1800" dirty="0">
                <a:latin typeface="+mn-lt"/>
              </a:rPr>
              <a:t>She isn’t hungry, is she?	[neg/</a:t>
            </a:r>
            <a:r>
              <a:rPr lang="en-GB" sz="1800" dirty="0" err="1">
                <a:latin typeface="+mn-lt"/>
              </a:rPr>
              <a:t>pos</a:t>
            </a:r>
            <a:r>
              <a:rPr lang="en-GB" sz="1800" dirty="0">
                <a:latin typeface="+mn-lt"/>
              </a:rPr>
              <a:t>]</a:t>
            </a:r>
            <a:br>
              <a:rPr lang="en-GB" sz="1800" dirty="0">
                <a:latin typeface="+mn-lt"/>
              </a:rPr>
            </a:br>
            <a:r>
              <a:rPr lang="en-GB" sz="1800" dirty="0"/>
              <a:t>*She isn’t hungry, isn’t she?	[neg/neg]</a:t>
            </a:r>
            <a:br>
              <a:rPr lang="en-GB" sz="1800" dirty="0"/>
            </a:br>
            <a:r>
              <a:rPr lang="en-GB" sz="1800" dirty="0">
                <a:latin typeface="+mn-lt"/>
              </a:rPr>
              <a:t>*%She is hungry, is she?	[</a:t>
            </a:r>
            <a:r>
              <a:rPr lang="en-GB" sz="1800" dirty="0" err="1">
                <a:latin typeface="+mn-lt"/>
              </a:rPr>
              <a:t>pos</a:t>
            </a:r>
            <a:r>
              <a:rPr lang="en-GB" sz="1800" dirty="0">
                <a:latin typeface="+mn-lt"/>
              </a:rPr>
              <a:t>/</a:t>
            </a:r>
            <a:r>
              <a:rPr lang="en-GB" sz="1800" dirty="0" err="1">
                <a:latin typeface="+mn-lt"/>
              </a:rPr>
              <a:t>pos</a:t>
            </a:r>
            <a:r>
              <a:rPr lang="en-GB" sz="1800" dirty="0">
                <a:latin typeface="+mn-lt"/>
              </a:rPr>
              <a:t>]</a:t>
            </a:r>
            <a:br>
              <a:rPr lang="en-GB" sz="1800" dirty="0">
                <a:latin typeface="+mn-lt"/>
              </a:rPr>
            </a:br>
            <a:endParaRPr lang="en-GB" sz="1800" dirty="0">
              <a:latin typeface="+mn-lt"/>
            </a:endParaRPr>
          </a:p>
          <a:p>
            <a:pPr marL="538163" indent="-538163">
              <a:buFont typeface="Wingdings" pitchFamily="2" charset="2"/>
              <a:buAutoNum type="arabicParenBoth" startAt="8"/>
              <a:tabLst>
                <a:tab pos="177800" algn="l"/>
                <a:tab pos="3863975" algn="l"/>
                <a:tab pos="8602663" algn="r"/>
              </a:tabLst>
            </a:pPr>
            <a:r>
              <a:rPr lang="en-GB" sz="1800" dirty="0"/>
              <a:t>%Your car is outside, is it?	[non-canonical, Quirk et al 1985: 812]</a:t>
            </a:r>
          </a:p>
          <a:p>
            <a:pPr marL="538163" indent="-538163">
              <a:buFont typeface="Wingdings" pitchFamily="2" charset="2"/>
              <a:buAutoNum type="arabicParenBoth" startAt="8"/>
              <a:tabLst>
                <a:tab pos="177800" algn="l"/>
                <a:tab pos="3863975" algn="l"/>
                <a:tab pos="8602663" algn="r"/>
              </a:tabLst>
            </a:pPr>
            <a:endParaRPr lang="en-GB" sz="1800" dirty="0"/>
          </a:p>
          <a:p>
            <a:pPr marL="538163" indent="-538163">
              <a:buFont typeface="Wingdings" pitchFamily="2" charset="2"/>
              <a:buAutoNum type="arabicParenBoth" startAt="8"/>
              <a:tabLst>
                <a:tab pos="177800" algn="l"/>
                <a:tab pos="3863975" algn="l"/>
                <a:tab pos="8602663" algn="r"/>
              </a:tabLst>
            </a:pPr>
            <a:r>
              <a:rPr lang="en-GB" sz="1800" dirty="0"/>
              <a:t>️</a:t>
            </a:r>
            <a:r>
              <a:rPr lang="en-GB" sz="1800" dirty="0">
                <a:latin typeface="+mn-lt"/>
              </a:rPr>
              <a:t>She is hungry, isn’t she?	[right periphery]</a:t>
            </a:r>
            <a:br>
              <a:rPr lang="en-GB" sz="1800" dirty="0">
                <a:latin typeface="+mn-lt"/>
              </a:rPr>
            </a:br>
            <a:r>
              <a:rPr lang="en-GB" sz="1800" dirty="0">
                <a:latin typeface="+mn-lt"/>
              </a:rPr>
              <a:t>*Isn’t she, she is hungry?	[left periphery]</a:t>
            </a:r>
            <a:br>
              <a:rPr lang="en-GB" sz="1800" dirty="0">
                <a:latin typeface="+mn-lt"/>
              </a:rPr>
            </a:br>
            <a:endParaRPr lang="en-GB" sz="1800" dirty="0">
              <a:latin typeface="+mn-lt"/>
            </a:endParaRPr>
          </a:p>
        </p:txBody>
      </p:sp>
      <p:sp>
        <p:nvSpPr>
          <p:cNvPr id="2" name="Slide Number Placeholder 1">
            <a:extLst>
              <a:ext uri="{FF2B5EF4-FFF2-40B4-BE49-F238E27FC236}">
                <a16:creationId xmlns:a16="http://schemas.microsoft.com/office/drawing/2014/main" id="{7F81EC1E-356C-9728-EE27-8592BE5735D2}"/>
              </a:ext>
            </a:extLst>
          </p:cNvPr>
          <p:cNvSpPr>
            <a:spLocks noGrp="1"/>
          </p:cNvSpPr>
          <p:nvPr>
            <p:ph type="sldNum" sz="quarter" idx="11"/>
          </p:nvPr>
        </p:nvSpPr>
        <p:spPr/>
        <p:txBody>
          <a:bodyPr/>
          <a:lstStyle/>
          <a:p>
            <a:fld id="{603D9256-AA16-41A7-A1C0-96DC3C1A0123}" type="slidenum">
              <a:rPr lang="en-GB" noProof="0" smtClean="0"/>
              <a:t>36</a:t>
            </a:fld>
            <a:endParaRPr lang="en-GB" noProof="0"/>
          </a:p>
        </p:txBody>
      </p:sp>
    </p:spTree>
    <p:extLst>
      <p:ext uri="{BB962C8B-B14F-4D97-AF65-F5344CB8AC3E}">
        <p14:creationId xmlns:p14="http://schemas.microsoft.com/office/powerpoint/2010/main" val="109010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ED981-B4C7-A5F5-376C-20E91C7777F5}"/>
              </a:ext>
            </a:extLst>
          </p:cNvPr>
          <p:cNvSpPr>
            <a:spLocks noGrp="1"/>
          </p:cNvSpPr>
          <p:nvPr>
            <p:ph type="title"/>
          </p:nvPr>
        </p:nvSpPr>
        <p:spPr/>
        <p:txBody>
          <a:bodyPr/>
          <a:lstStyle/>
          <a:p>
            <a:r>
              <a:rPr lang="en-GB" dirty="0">
                <a:latin typeface="+mn-lt"/>
              </a:rPr>
              <a:t>Singlish: Case study</a:t>
            </a:r>
          </a:p>
        </p:txBody>
      </p:sp>
      <p:sp>
        <p:nvSpPr>
          <p:cNvPr id="3" name="Slide Number Placeholder 2">
            <a:extLst>
              <a:ext uri="{FF2B5EF4-FFF2-40B4-BE49-F238E27FC236}">
                <a16:creationId xmlns:a16="http://schemas.microsoft.com/office/drawing/2014/main" id="{34AC34AD-8EAA-F8CB-83A4-6E7739716EC6}"/>
              </a:ext>
            </a:extLst>
          </p:cNvPr>
          <p:cNvSpPr>
            <a:spLocks noGrp="1"/>
          </p:cNvSpPr>
          <p:nvPr>
            <p:ph type="sldNum" sz="quarter" idx="11"/>
          </p:nvPr>
        </p:nvSpPr>
        <p:spPr/>
        <p:txBody>
          <a:bodyPr/>
          <a:lstStyle/>
          <a:p>
            <a:fld id="{603D9256-AA16-41A7-A1C0-96DC3C1A0123}" type="slidenum">
              <a:rPr lang="en-GB" noProof="0" smtClean="0"/>
              <a:t>37</a:t>
            </a:fld>
            <a:endParaRPr lang="en-GB" noProof="0"/>
          </a:p>
        </p:txBody>
      </p:sp>
      <p:sp>
        <p:nvSpPr>
          <p:cNvPr id="4" name="Content Placeholder 3">
            <a:extLst>
              <a:ext uri="{FF2B5EF4-FFF2-40B4-BE49-F238E27FC236}">
                <a16:creationId xmlns:a16="http://schemas.microsoft.com/office/drawing/2014/main" id="{89D33900-C77A-AEFF-DADB-2ADDF4DCF85C}"/>
              </a:ext>
            </a:extLst>
          </p:cNvPr>
          <p:cNvSpPr>
            <a:spLocks noGrp="1"/>
          </p:cNvSpPr>
          <p:nvPr>
            <p:ph sz="quarter" idx="12"/>
          </p:nvPr>
        </p:nvSpPr>
        <p:spPr/>
        <p:txBody>
          <a:bodyPr/>
          <a:lstStyle/>
          <a:p>
            <a:pPr marL="0" indent="0">
              <a:buNone/>
            </a:pPr>
            <a:r>
              <a:rPr lang="en-GB" dirty="0">
                <a:latin typeface="+mn-lt"/>
              </a:rPr>
              <a:t>Perhaps unsurprisingly, several varieties of English have other tag question rules</a:t>
            </a:r>
          </a:p>
          <a:p>
            <a:r>
              <a:rPr lang="en-GB" dirty="0">
                <a:latin typeface="+mn-lt"/>
              </a:rPr>
              <a:t>Colloquial Singapore English: invariant </a:t>
            </a:r>
            <a:r>
              <a:rPr lang="en-GB" i="1" dirty="0">
                <a:latin typeface="+mn-lt"/>
              </a:rPr>
              <a:t>is it</a:t>
            </a:r>
          </a:p>
          <a:p>
            <a:r>
              <a:rPr lang="en-GB" dirty="0">
                <a:latin typeface="+mn-lt"/>
              </a:rPr>
              <a:t>(Leimgruber, 2011; Wong, 2014)</a:t>
            </a:r>
          </a:p>
          <a:p>
            <a:endParaRPr lang="en-GB" dirty="0">
              <a:latin typeface="+mn-lt"/>
            </a:endParaRPr>
          </a:p>
          <a:p>
            <a:pPr marL="0" indent="0">
              <a:buNone/>
            </a:pPr>
            <a:r>
              <a:rPr lang="en-GB" b="1" dirty="0">
                <a:latin typeface="+mn-lt"/>
              </a:rPr>
              <a:t>CSE </a:t>
            </a:r>
            <a:r>
              <a:rPr lang="en-GB" b="1" i="1" dirty="0">
                <a:latin typeface="+mn-lt"/>
              </a:rPr>
              <a:t>is it</a:t>
            </a:r>
          </a:p>
          <a:p>
            <a:r>
              <a:rPr lang="en-GB" dirty="0">
                <a:latin typeface="+mn-lt"/>
              </a:rPr>
              <a:t>Functionally: No expectation of agreement or response</a:t>
            </a:r>
          </a:p>
          <a:p>
            <a:r>
              <a:rPr lang="en-GB" dirty="0">
                <a:latin typeface="+mn-lt"/>
              </a:rPr>
              <a:t>Structurally: Rarely used canonically (with reversed polarity)</a:t>
            </a:r>
          </a:p>
          <a:p>
            <a:r>
              <a:rPr lang="en-GB" dirty="0">
                <a:latin typeface="+mn-lt"/>
              </a:rPr>
              <a:t>Innovative clause-initial use</a:t>
            </a:r>
          </a:p>
          <a:p>
            <a:endParaRPr lang="en-GB" dirty="0">
              <a:latin typeface="+mn-lt"/>
            </a:endParaRPr>
          </a:p>
          <a:p>
            <a:endParaRPr lang="en-GB" dirty="0">
              <a:latin typeface="+mn-lt"/>
            </a:endParaRPr>
          </a:p>
        </p:txBody>
      </p:sp>
      <p:sp>
        <p:nvSpPr>
          <p:cNvPr id="6" name="Content Placeholder 5">
            <a:extLst>
              <a:ext uri="{FF2B5EF4-FFF2-40B4-BE49-F238E27FC236}">
                <a16:creationId xmlns:a16="http://schemas.microsoft.com/office/drawing/2014/main" id="{9918FC91-D3B3-1D4F-6FD7-34524E08EE81}"/>
              </a:ext>
            </a:extLst>
          </p:cNvPr>
          <p:cNvSpPr>
            <a:spLocks noGrp="1"/>
          </p:cNvSpPr>
          <p:nvPr>
            <p:ph sz="quarter" idx="13"/>
          </p:nvPr>
        </p:nvSpPr>
        <p:spPr/>
        <p:txBody>
          <a:bodyPr/>
          <a:lstStyle/>
          <a:p>
            <a:pPr marL="538163" indent="-538163">
              <a:buFont typeface="Wingdings" pitchFamily="2" charset="2"/>
              <a:buAutoNum type="arabicParenBoth" startAt="12"/>
              <a:tabLst>
                <a:tab pos="177800" algn="l"/>
                <a:tab pos="3863975" algn="l"/>
                <a:tab pos="8602663" algn="r"/>
              </a:tabLst>
            </a:pPr>
            <a:r>
              <a:rPr lang="en-GB" sz="1800" dirty="0"/>
              <a:t>it’s not their problem </a:t>
            </a:r>
            <a:r>
              <a:rPr lang="en-GB" sz="1800" b="1" dirty="0"/>
              <a:t>is it </a:t>
            </a:r>
            <a:br>
              <a:rPr lang="en-GB" sz="1800" dirty="0"/>
            </a:br>
            <a:r>
              <a:rPr lang="en-GB" sz="1800" dirty="0"/>
              <a:t>&lt;ICE–SIN:S1A–062#89:1:B&gt;</a:t>
            </a:r>
          </a:p>
          <a:p>
            <a:pPr marL="538163" indent="-538163">
              <a:buFont typeface="Wingdings" pitchFamily="2" charset="2"/>
              <a:buAutoNum type="arabicParenBoth" startAt="12"/>
              <a:tabLst>
                <a:tab pos="177800" algn="l"/>
                <a:tab pos="3863975" algn="l"/>
                <a:tab pos="8602663" algn="r"/>
              </a:tabLst>
            </a:pPr>
            <a:r>
              <a:rPr lang="en-GB" dirty="0">
                <a:latin typeface="+mn-lt"/>
              </a:rPr>
              <a:t>It is too sweet </a:t>
            </a:r>
            <a:r>
              <a:rPr lang="en-GB" b="1" dirty="0">
                <a:latin typeface="+mn-lt"/>
              </a:rPr>
              <a:t>is it</a:t>
            </a:r>
            <a:r>
              <a:rPr lang="en-GB" dirty="0">
                <a:latin typeface="+mn-lt"/>
              </a:rPr>
              <a:t>?</a:t>
            </a:r>
            <a:br>
              <a:rPr lang="en-GB" dirty="0">
                <a:latin typeface="+mn-lt"/>
              </a:rPr>
            </a:br>
            <a:r>
              <a:rPr lang="en-GB" dirty="0">
                <a:latin typeface="+mn-lt"/>
              </a:rPr>
              <a:t>‘It is too sweet, isn’t it?’ </a:t>
            </a:r>
            <a:br>
              <a:rPr lang="en-GB" dirty="0">
                <a:latin typeface="+mn-lt"/>
              </a:rPr>
            </a:br>
            <a:r>
              <a:rPr lang="en-GB" dirty="0">
                <a:latin typeface="+mn-lt"/>
              </a:rPr>
              <a:t>&lt;ICE–SIN:S1A–052#130:1:C&gt;</a:t>
            </a:r>
          </a:p>
          <a:p>
            <a:pPr marL="538163" indent="-538163">
              <a:buFont typeface="Wingdings" pitchFamily="2" charset="2"/>
              <a:buAutoNum type="arabicParenBoth" startAt="12"/>
              <a:tabLst>
                <a:tab pos="177800" algn="l"/>
                <a:tab pos="3863975" algn="l"/>
                <a:tab pos="8602663" algn="r"/>
              </a:tabLst>
            </a:pPr>
            <a:r>
              <a:rPr lang="en-GB" dirty="0">
                <a:latin typeface="+mn-lt"/>
              </a:rPr>
              <a:t>​</a:t>
            </a:r>
            <a:r>
              <a:rPr lang="en-GB" b="1" dirty="0">
                <a:latin typeface="+mn-lt"/>
              </a:rPr>
              <a:t>Is it </a:t>
            </a:r>
            <a:r>
              <a:rPr lang="en-GB" dirty="0">
                <a:latin typeface="+mn-lt"/>
              </a:rPr>
              <a:t>everyone likes Jane Austin? </a:t>
            </a:r>
            <a:br>
              <a:rPr lang="en-GB" dirty="0">
                <a:latin typeface="+mn-lt"/>
              </a:rPr>
            </a:br>
            <a:r>
              <a:rPr lang="en-GB" dirty="0">
                <a:latin typeface="+mn-lt"/>
              </a:rPr>
              <a:t>‘Does everyone like Jane Austin?’ </a:t>
            </a:r>
            <a:br>
              <a:rPr lang="en-GB" dirty="0">
                <a:latin typeface="+mn-lt"/>
              </a:rPr>
            </a:br>
            <a:r>
              <a:rPr lang="en-GB" dirty="0">
                <a:latin typeface="+mn-lt"/>
              </a:rPr>
              <a:t>&lt;ICE–SIN:S1A–078#172:1:B&gt;</a:t>
            </a:r>
          </a:p>
          <a:p>
            <a:pPr marL="538163" indent="-538163">
              <a:buFont typeface="Wingdings" pitchFamily="2" charset="2"/>
              <a:buAutoNum type="arabicParenBoth" startAt="12"/>
              <a:tabLst>
                <a:tab pos="177800" algn="l"/>
                <a:tab pos="3863975" algn="l"/>
                <a:tab pos="8602663" algn="r"/>
              </a:tabLst>
            </a:pPr>
            <a:r>
              <a:rPr lang="en-GB" dirty="0">
                <a:latin typeface="+mn-lt"/>
              </a:rPr>
              <a:t>​</a:t>
            </a:r>
            <a:r>
              <a:rPr lang="en-GB" b="1" dirty="0" err="1">
                <a:latin typeface="+mn-lt"/>
              </a:rPr>
              <a:t>Issit</a:t>
            </a:r>
            <a:r>
              <a:rPr lang="en-GB" b="1" dirty="0">
                <a:latin typeface="+mn-lt"/>
              </a:rPr>
              <a:t> </a:t>
            </a:r>
            <a:r>
              <a:rPr lang="en-GB" dirty="0">
                <a:latin typeface="+mn-lt"/>
              </a:rPr>
              <a:t>u fly aeroplane</a:t>
            </a:r>
            <a:br>
              <a:rPr lang="en-GB" dirty="0">
                <a:latin typeface="+mn-lt"/>
              </a:rPr>
            </a:br>
            <a:r>
              <a:rPr lang="en-GB" dirty="0">
                <a:latin typeface="+mn-lt"/>
              </a:rPr>
              <a:t>‘Did you fly here via airplane?’</a:t>
            </a:r>
            <a:br>
              <a:rPr lang="en-GB" dirty="0">
                <a:latin typeface="+mn-lt"/>
              </a:rPr>
            </a:br>
            <a:r>
              <a:rPr lang="en-GB" dirty="0">
                <a:latin typeface="+mn-lt"/>
              </a:rPr>
              <a:t>&lt;COSEM:18CF52–11845–21CHM– 2016&gt;</a:t>
            </a:r>
          </a:p>
        </p:txBody>
      </p:sp>
    </p:spTree>
    <p:extLst>
      <p:ext uri="{BB962C8B-B14F-4D97-AF65-F5344CB8AC3E}">
        <p14:creationId xmlns:p14="http://schemas.microsoft.com/office/powerpoint/2010/main" val="114906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6"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F9442A-83C3-F996-72AC-8F8B9B5E27E7}"/>
              </a:ext>
            </a:extLst>
          </p:cNvPr>
          <p:cNvSpPr>
            <a:spLocks noGrp="1"/>
          </p:cNvSpPr>
          <p:nvPr>
            <p:ph type="title"/>
          </p:nvPr>
        </p:nvSpPr>
        <p:spPr/>
        <p:txBody>
          <a:bodyPr/>
          <a:lstStyle/>
          <a:p>
            <a:r>
              <a:rPr lang="en-GB" dirty="0">
                <a:latin typeface="+mn-lt"/>
              </a:rPr>
              <a:t>Singlish: Case study</a:t>
            </a:r>
            <a:endParaRPr lang="en-US" dirty="0"/>
          </a:p>
        </p:txBody>
      </p:sp>
      <p:sp>
        <p:nvSpPr>
          <p:cNvPr id="3" name="Slide Number Placeholder 2">
            <a:extLst>
              <a:ext uri="{FF2B5EF4-FFF2-40B4-BE49-F238E27FC236}">
                <a16:creationId xmlns:a16="http://schemas.microsoft.com/office/drawing/2014/main" id="{7B186A43-814D-F040-4BAF-14FEEFC8CDBA}"/>
              </a:ext>
            </a:extLst>
          </p:cNvPr>
          <p:cNvSpPr>
            <a:spLocks noGrp="1"/>
          </p:cNvSpPr>
          <p:nvPr>
            <p:ph type="sldNum" sz="quarter" idx="11"/>
          </p:nvPr>
        </p:nvSpPr>
        <p:spPr/>
        <p:txBody>
          <a:bodyPr/>
          <a:lstStyle/>
          <a:p>
            <a:fld id="{603D9256-AA16-41A7-A1C0-96DC3C1A0123}" type="slidenum">
              <a:rPr lang="en-GB" noProof="0" smtClean="0"/>
              <a:t>38</a:t>
            </a:fld>
            <a:endParaRPr lang="en-GB" noProof="0" dirty="0"/>
          </a:p>
        </p:txBody>
      </p:sp>
      <p:graphicFrame>
        <p:nvGraphicFramePr>
          <p:cNvPr id="8" name="Content Placeholder 7">
            <a:extLst>
              <a:ext uri="{FF2B5EF4-FFF2-40B4-BE49-F238E27FC236}">
                <a16:creationId xmlns:a16="http://schemas.microsoft.com/office/drawing/2014/main" id="{F98FA4DF-C142-A19D-400C-ADEA7DE7E3F3}"/>
              </a:ext>
            </a:extLst>
          </p:cNvPr>
          <p:cNvGraphicFramePr>
            <a:graphicFrameLocks noGrp="1"/>
          </p:cNvGraphicFramePr>
          <p:nvPr>
            <p:ph sz="quarter" idx="12"/>
            <p:extLst>
              <p:ext uri="{D42A27DB-BD31-4B8C-83A1-F6EECF244321}">
                <p14:modId xmlns:p14="http://schemas.microsoft.com/office/powerpoint/2010/main" val="2138543315"/>
              </p:ext>
            </p:extLst>
          </p:nvPr>
        </p:nvGraphicFramePr>
        <p:xfrm>
          <a:off x="767408" y="1988840"/>
          <a:ext cx="10225137" cy="3782634"/>
        </p:xfrm>
        <a:graphic>
          <a:graphicData uri="http://schemas.openxmlformats.org/drawingml/2006/table">
            <a:tbl>
              <a:tblPr firstRow="1" firstCol="1" bandRow="1">
                <a:tableStyleId>{5C22544A-7EE6-4342-B048-85BDC9FD1C3A}</a:tableStyleId>
              </a:tblPr>
              <a:tblGrid>
                <a:gridCol w="1253103">
                  <a:extLst>
                    <a:ext uri="{9D8B030D-6E8A-4147-A177-3AD203B41FA5}">
                      <a16:colId xmlns:a16="http://schemas.microsoft.com/office/drawing/2014/main" val="2988570173"/>
                    </a:ext>
                  </a:extLst>
                </a:gridCol>
                <a:gridCol w="2268629">
                  <a:extLst>
                    <a:ext uri="{9D8B030D-6E8A-4147-A177-3AD203B41FA5}">
                      <a16:colId xmlns:a16="http://schemas.microsoft.com/office/drawing/2014/main" val="140658501"/>
                    </a:ext>
                  </a:extLst>
                </a:gridCol>
                <a:gridCol w="2526940">
                  <a:extLst>
                    <a:ext uri="{9D8B030D-6E8A-4147-A177-3AD203B41FA5}">
                      <a16:colId xmlns:a16="http://schemas.microsoft.com/office/drawing/2014/main" val="1331029790"/>
                    </a:ext>
                  </a:extLst>
                </a:gridCol>
                <a:gridCol w="1251004">
                  <a:extLst>
                    <a:ext uri="{9D8B030D-6E8A-4147-A177-3AD203B41FA5}">
                      <a16:colId xmlns:a16="http://schemas.microsoft.com/office/drawing/2014/main" val="1751838913"/>
                    </a:ext>
                  </a:extLst>
                </a:gridCol>
                <a:gridCol w="1509315">
                  <a:extLst>
                    <a:ext uri="{9D8B030D-6E8A-4147-A177-3AD203B41FA5}">
                      <a16:colId xmlns:a16="http://schemas.microsoft.com/office/drawing/2014/main" val="4047875793"/>
                    </a:ext>
                  </a:extLst>
                </a:gridCol>
                <a:gridCol w="1416146">
                  <a:extLst>
                    <a:ext uri="{9D8B030D-6E8A-4147-A177-3AD203B41FA5}">
                      <a16:colId xmlns:a16="http://schemas.microsoft.com/office/drawing/2014/main" val="6731289"/>
                    </a:ext>
                  </a:extLst>
                </a:gridCol>
              </a:tblGrid>
              <a:tr h="683655">
                <a:tc>
                  <a:txBody>
                    <a:bodyPr/>
                    <a:lstStyle/>
                    <a:p>
                      <a:r>
                        <a:rPr lang="en-US" sz="1600">
                          <a:effectLst/>
                        </a:rPr>
                        <a:t> Context </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dirty="0">
                          <a:effectLst/>
                        </a:rPr>
                        <a:t> Form</a:t>
                      </a:r>
                      <a:endParaRPr lang="en-GB" sz="16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dirty="0">
                          <a:effectLst/>
                        </a:rPr>
                        <a:t>Example</a:t>
                      </a:r>
                      <a:endParaRPr lang="en-GB" sz="16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dirty="0">
                          <a:effectLst/>
                        </a:rPr>
                        <a:t>BNC</a:t>
                      </a:r>
                      <a:endParaRPr lang="en-GB" sz="1600" dirty="0">
                        <a:effectLst/>
                      </a:endParaRPr>
                    </a:p>
                    <a:p>
                      <a:r>
                        <a:rPr lang="en-US" sz="1600" dirty="0">
                          <a:effectLst/>
                        </a:rPr>
                        <a:t>(British English)</a:t>
                      </a:r>
                      <a:endParaRPr lang="en-GB" sz="16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dirty="0" err="1">
                          <a:effectLst/>
                        </a:rPr>
                        <a:t>CoSEM</a:t>
                      </a:r>
                      <a:endParaRPr lang="en-GB" sz="1600" dirty="0">
                        <a:effectLst/>
                      </a:endParaRPr>
                    </a:p>
                    <a:p>
                      <a:r>
                        <a:rPr lang="en-US" sz="1600" dirty="0">
                          <a:effectLst/>
                        </a:rPr>
                        <a:t>(Singapore English)</a:t>
                      </a:r>
                      <a:endParaRPr lang="en-GB" sz="16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Significance testing</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extLst>
                  <a:ext uri="{0D108BD9-81ED-4DB2-BD59-A6C34878D82A}">
                    <a16:rowId xmlns:a16="http://schemas.microsoft.com/office/drawing/2014/main" val="86123044"/>
                  </a:ext>
                </a:extLst>
              </a:tr>
              <a:tr h="683655">
                <a:tc rowSpan="2">
                  <a:txBody>
                    <a:bodyPr/>
                    <a:lstStyle/>
                    <a:p>
                      <a:r>
                        <a:rPr lang="en-US" sz="1600" i="1" dirty="0">
                          <a:effectLst/>
                        </a:rPr>
                        <a:t>is it</a:t>
                      </a:r>
                      <a:endParaRPr lang="en-GB" sz="1600" i="1"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dirty="0">
                          <a:effectLst/>
                        </a:rPr>
                        <a:t>polarity-observing</a:t>
                      </a:r>
                      <a:endParaRPr lang="en-GB" sz="16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It's nice for some, working part-time [+], isn't it [-]?</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285</a:t>
                      </a:r>
                      <a:endParaRPr lang="en-GB" sz="1600">
                        <a:effectLst/>
                      </a:endParaRPr>
                    </a:p>
                    <a:p>
                      <a:r>
                        <a:rPr lang="en-US" sz="1600">
                          <a:effectLst/>
                        </a:rPr>
                        <a:t>(57%)</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21</a:t>
                      </a:r>
                      <a:endParaRPr lang="en-GB" sz="1600">
                        <a:effectLst/>
                      </a:endParaRPr>
                    </a:p>
                    <a:p>
                      <a:r>
                        <a:rPr lang="en-US" sz="1600">
                          <a:effectLst/>
                        </a:rPr>
                        <a:t>(7%)</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rowSpan="2">
                  <a:txBody>
                    <a:bodyPr/>
                    <a:lstStyle/>
                    <a:p>
                      <a:r>
                        <a:rPr lang="en-US" sz="1600">
                          <a:effectLst/>
                        </a:rPr>
                        <a:t>χ²(1, N = 812) = 206.7</a:t>
                      </a:r>
                      <a:endParaRPr lang="en-GB" sz="1600">
                        <a:effectLst/>
                      </a:endParaRPr>
                    </a:p>
                    <a:p>
                      <a:r>
                        <a:rPr lang="en-US" sz="1600">
                          <a:effectLst/>
                        </a:rPr>
                        <a:t> </a:t>
                      </a:r>
                      <a:endParaRPr lang="en-GB" sz="1600">
                        <a:effectLst/>
                      </a:endParaRPr>
                    </a:p>
                    <a:p>
                      <a:r>
                        <a:rPr lang="en-US" sz="1600">
                          <a:effectLst/>
                        </a:rPr>
                        <a:t>p &lt; 0.001 ***</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extLst>
                  <a:ext uri="{0D108BD9-81ED-4DB2-BD59-A6C34878D82A}">
                    <a16:rowId xmlns:a16="http://schemas.microsoft.com/office/drawing/2014/main" val="2239082125"/>
                  </a:ext>
                </a:extLst>
              </a:tr>
              <a:tr h="911540">
                <a:tc vMerge="1">
                  <a:txBody>
                    <a:bodyPr/>
                    <a:lstStyle/>
                    <a:p>
                      <a:endParaRPr lang="en-US"/>
                    </a:p>
                  </a:txBody>
                  <a:tcPr/>
                </a:tc>
                <a:tc>
                  <a:txBody>
                    <a:bodyPr/>
                    <a:lstStyle/>
                    <a:p>
                      <a:r>
                        <a:rPr lang="en-US" sz="1600">
                          <a:effectLst/>
                        </a:rPr>
                        <a:t>non-polarity observing</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Oh, it's you [+], is it [+]?</a:t>
                      </a:r>
                      <a:endParaRPr lang="en-GB" sz="1600">
                        <a:effectLst/>
                      </a:endParaRPr>
                    </a:p>
                    <a:p>
                      <a:r>
                        <a:rPr lang="en-US" sz="1600">
                          <a:effectLst/>
                        </a:rPr>
                        <a:t>Giving you trouble [+], is it [+]</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215</a:t>
                      </a:r>
                      <a:endParaRPr lang="en-GB" sz="1600">
                        <a:effectLst/>
                      </a:endParaRPr>
                    </a:p>
                    <a:p>
                      <a:r>
                        <a:rPr lang="en-US" sz="1600">
                          <a:effectLst/>
                        </a:rPr>
                        <a:t>(43%)</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291</a:t>
                      </a:r>
                      <a:endParaRPr lang="en-GB" sz="1600">
                        <a:effectLst/>
                      </a:endParaRPr>
                    </a:p>
                    <a:p>
                      <a:r>
                        <a:rPr lang="en-US" sz="1600">
                          <a:effectLst/>
                        </a:rPr>
                        <a:t>(93%)</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vMerge="1">
                  <a:txBody>
                    <a:bodyPr/>
                    <a:lstStyle/>
                    <a:p>
                      <a:endParaRPr lang="en-US"/>
                    </a:p>
                  </a:txBody>
                  <a:tcPr/>
                </a:tc>
                <a:extLst>
                  <a:ext uri="{0D108BD9-81ED-4DB2-BD59-A6C34878D82A}">
                    <a16:rowId xmlns:a16="http://schemas.microsoft.com/office/drawing/2014/main" val="3386838120"/>
                  </a:ext>
                </a:extLst>
              </a:tr>
              <a:tr h="462891">
                <a:tc rowSpan="2">
                  <a:txBody>
                    <a:bodyPr/>
                    <a:lstStyle/>
                    <a:p>
                      <a:r>
                        <a:rPr lang="en-US" sz="1600" i="1" dirty="0">
                          <a:effectLst/>
                        </a:rPr>
                        <a:t>is it</a:t>
                      </a:r>
                      <a:r>
                        <a:rPr lang="en-US" sz="1600" dirty="0">
                          <a:effectLst/>
                        </a:rPr>
                        <a:t> + </a:t>
                      </a:r>
                      <a:r>
                        <a:rPr lang="en-US" sz="1600" cap="small" baseline="0" dirty="0">
                          <a:effectLst/>
                        </a:rPr>
                        <a:t>neg</a:t>
                      </a:r>
                      <a:endParaRPr lang="en-GB" sz="1600" cap="small" baseline="0" dirty="0">
                        <a:effectLst/>
                      </a:endParaRPr>
                    </a:p>
                    <a:p>
                      <a:r>
                        <a:rPr lang="en-US" sz="1600" dirty="0">
                          <a:effectLst/>
                        </a:rPr>
                        <a:t>(i.e., </a:t>
                      </a:r>
                      <a:r>
                        <a:rPr lang="en-US" sz="1600" i="1" dirty="0">
                          <a:effectLst/>
                        </a:rPr>
                        <a:t>isn’t</a:t>
                      </a:r>
                      <a:r>
                        <a:rPr lang="en-US" sz="1600" dirty="0">
                          <a:effectLst/>
                        </a:rPr>
                        <a:t> </a:t>
                      </a:r>
                      <a:r>
                        <a:rPr lang="en-US" sz="1600" i="1" dirty="0">
                          <a:effectLst/>
                        </a:rPr>
                        <a:t>it</a:t>
                      </a:r>
                      <a:r>
                        <a:rPr lang="en-US" sz="1600" dirty="0">
                          <a:effectLst/>
                        </a:rPr>
                        <a:t>, </a:t>
                      </a:r>
                      <a:r>
                        <a:rPr lang="en-US" sz="1600" i="1" dirty="0">
                          <a:effectLst/>
                        </a:rPr>
                        <a:t>is it not</a:t>
                      </a:r>
                      <a:r>
                        <a:rPr lang="en-US" sz="1600" dirty="0">
                          <a:effectLst/>
                        </a:rPr>
                        <a:t>, </a:t>
                      </a:r>
                      <a:r>
                        <a:rPr lang="en-US" sz="1600" i="1" dirty="0">
                          <a:effectLst/>
                        </a:rPr>
                        <a:t>it isn’t</a:t>
                      </a:r>
                      <a:r>
                        <a:rPr lang="en-US" sz="1600" dirty="0">
                          <a:effectLst/>
                        </a:rPr>
                        <a:t>)</a:t>
                      </a:r>
                      <a:endParaRPr lang="en-GB" sz="16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polarity-observing</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It's not, though [-], is it? [+]</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557</a:t>
                      </a:r>
                      <a:endParaRPr lang="en-GB" sz="1600">
                        <a:effectLst/>
                      </a:endParaRPr>
                    </a:p>
                    <a:p>
                      <a:r>
                        <a:rPr lang="en-US" sz="1600">
                          <a:effectLst/>
                        </a:rPr>
                        <a:t>(100%)</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20</a:t>
                      </a:r>
                      <a:endParaRPr lang="en-GB" sz="1600">
                        <a:effectLst/>
                      </a:endParaRPr>
                    </a:p>
                    <a:p>
                      <a:r>
                        <a:rPr lang="en-US" sz="1600">
                          <a:effectLst/>
                        </a:rPr>
                        <a:t>(95%)</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rowSpan="2">
                  <a:txBody>
                    <a:bodyPr/>
                    <a:lstStyle/>
                    <a:p>
                      <a:r>
                        <a:rPr lang="en-US" sz="1600">
                          <a:effectLst/>
                        </a:rPr>
                        <a:t>Fisher exact test statistic = 0.0363</a:t>
                      </a:r>
                      <a:endParaRPr lang="en-GB" sz="1600">
                        <a:effectLst/>
                      </a:endParaRPr>
                    </a:p>
                    <a:p>
                      <a:r>
                        <a:rPr lang="en-US" sz="1600">
                          <a:effectLst/>
                        </a:rPr>
                        <a:t> </a:t>
                      </a:r>
                      <a:endParaRPr lang="en-GB" sz="1600">
                        <a:effectLst/>
                      </a:endParaRPr>
                    </a:p>
                    <a:p>
                      <a:r>
                        <a:rPr lang="en-US" sz="1600">
                          <a:effectLst/>
                        </a:rPr>
                        <a:t>p &lt; 0.05*</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extLst>
                  <a:ext uri="{0D108BD9-81ED-4DB2-BD59-A6C34878D82A}">
                    <a16:rowId xmlns:a16="http://schemas.microsoft.com/office/drawing/2014/main" val="3622137729"/>
                  </a:ext>
                </a:extLst>
              </a:tr>
              <a:tr h="904419">
                <a:tc vMerge="1">
                  <a:txBody>
                    <a:bodyPr/>
                    <a:lstStyle/>
                    <a:p>
                      <a:endParaRPr lang="en-US"/>
                    </a:p>
                  </a:txBody>
                  <a:tcPr/>
                </a:tc>
                <a:tc>
                  <a:txBody>
                    <a:bodyPr/>
                    <a:lstStyle/>
                    <a:p>
                      <a:r>
                        <a:rPr lang="en-US" sz="1600">
                          <a:effectLst/>
                        </a:rPr>
                        <a:t>non-polarity observing</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Now no space what [-] isn't it [-] ?</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a:effectLst/>
                        </a:rPr>
                        <a:t>0</a:t>
                      </a:r>
                      <a:endParaRPr lang="en-GB" sz="1600">
                        <a:effectLst/>
                      </a:endParaRPr>
                    </a:p>
                    <a:p>
                      <a:r>
                        <a:rPr lang="en-US" sz="1600">
                          <a:effectLst/>
                        </a:rPr>
                        <a:t>(0%)</a:t>
                      </a:r>
                      <a:endParaRPr lang="en-GB" sz="16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a:txBody>
                    <a:bodyPr/>
                    <a:lstStyle/>
                    <a:p>
                      <a:r>
                        <a:rPr lang="en-US" sz="1600" dirty="0">
                          <a:effectLst/>
                        </a:rPr>
                        <a:t>1</a:t>
                      </a:r>
                      <a:endParaRPr lang="en-GB" sz="1600" dirty="0">
                        <a:effectLst/>
                      </a:endParaRPr>
                    </a:p>
                    <a:p>
                      <a:r>
                        <a:rPr lang="en-US" sz="1600" dirty="0">
                          <a:effectLst/>
                        </a:rPr>
                        <a:t>(5%)</a:t>
                      </a:r>
                      <a:endParaRPr lang="en-GB" sz="16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68580" marR="68580" marT="0" marB="0"/>
                </a:tc>
                <a:tc vMerge="1">
                  <a:txBody>
                    <a:bodyPr/>
                    <a:lstStyle/>
                    <a:p>
                      <a:endParaRPr lang="en-US"/>
                    </a:p>
                  </a:txBody>
                  <a:tcPr/>
                </a:tc>
                <a:extLst>
                  <a:ext uri="{0D108BD9-81ED-4DB2-BD59-A6C34878D82A}">
                    <a16:rowId xmlns:a16="http://schemas.microsoft.com/office/drawing/2014/main" val="1744916186"/>
                  </a:ext>
                </a:extLst>
              </a:tr>
            </a:tbl>
          </a:graphicData>
        </a:graphic>
      </p:graphicFrame>
    </p:spTree>
    <p:extLst>
      <p:ext uri="{BB962C8B-B14F-4D97-AF65-F5344CB8AC3E}">
        <p14:creationId xmlns:p14="http://schemas.microsoft.com/office/powerpoint/2010/main" val="2605935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F444DDD-F09E-1B76-3467-5822D0325C99}"/>
              </a:ext>
            </a:extLst>
          </p:cNvPr>
          <p:cNvSpPr>
            <a:spLocks noGrp="1"/>
          </p:cNvSpPr>
          <p:nvPr>
            <p:ph type="title"/>
          </p:nvPr>
        </p:nvSpPr>
        <p:spPr/>
        <p:txBody>
          <a:bodyPr/>
          <a:lstStyle/>
          <a:p>
            <a:endParaRPr lang="en-US">
              <a:latin typeface="+mn-lt"/>
            </a:endParaRPr>
          </a:p>
        </p:txBody>
      </p:sp>
      <p:sp>
        <p:nvSpPr>
          <p:cNvPr id="3" name="Slide Number Placeholder 2">
            <a:extLst>
              <a:ext uri="{FF2B5EF4-FFF2-40B4-BE49-F238E27FC236}">
                <a16:creationId xmlns:a16="http://schemas.microsoft.com/office/drawing/2014/main" id="{76E8E405-25AA-A02A-D3E4-40CD4DCA9817}"/>
              </a:ext>
            </a:extLst>
          </p:cNvPr>
          <p:cNvSpPr>
            <a:spLocks noGrp="1"/>
          </p:cNvSpPr>
          <p:nvPr>
            <p:ph type="sldNum" sz="quarter" idx="11"/>
          </p:nvPr>
        </p:nvSpPr>
        <p:spPr/>
        <p:txBody>
          <a:bodyPr/>
          <a:lstStyle/>
          <a:p>
            <a:fld id="{603D9256-AA16-41A7-A1C0-96DC3C1A0123}" type="slidenum">
              <a:rPr lang="en-GB" noProof="0" smtClean="0"/>
              <a:t>39</a:t>
            </a:fld>
            <a:endParaRPr lang="en-GB" noProof="0" dirty="0"/>
          </a:p>
        </p:txBody>
      </p:sp>
      <p:pic>
        <p:nvPicPr>
          <p:cNvPr id="7" name="Content Placeholder 6">
            <a:extLst>
              <a:ext uri="{FF2B5EF4-FFF2-40B4-BE49-F238E27FC236}">
                <a16:creationId xmlns:a16="http://schemas.microsoft.com/office/drawing/2014/main" id="{65A5743E-CA50-FC5A-413B-2D648348D976}"/>
              </a:ext>
            </a:extLst>
          </p:cNvPr>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3503712" y="60426"/>
            <a:ext cx="4752528" cy="6737148"/>
          </a:xfrm>
        </p:spPr>
      </p:pic>
      <p:sp>
        <p:nvSpPr>
          <p:cNvPr id="10" name="TextBox 9">
            <a:extLst>
              <a:ext uri="{FF2B5EF4-FFF2-40B4-BE49-F238E27FC236}">
                <a16:creationId xmlns:a16="http://schemas.microsoft.com/office/drawing/2014/main" id="{B8F86289-A71C-9EF5-E55E-E1F331C96B9A}"/>
              </a:ext>
            </a:extLst>
          </p:cNvPr>
          <p:cNvSpPr txBox="1"/>
          <p:nvPr/>
        </p:nvSpPr>
        <p:spPr>
          <a:xfrm>
            <a:off x="8484303" y="5079013"/>
            <a:ext cx="3506760" cy="1754326"/>
          </a:xfrm>
          <a:prstGeom prst="rect">
            <a:avLst/>
          </a:prstGeom>
          <a:noFill/>
        </p:spPr>
        <p:txBody>
          <a:bodyPr wrap="square">
            <a:spAutoFit/>
          </a:bodyPr>
          <a:lstStyle/>
          <a:p>
            <a:r>
              <a:rPr lang="en-US" sz="1200" dirty="0"/>
              <a:t>Jose Raymond </a:t>
            </a:r>
            <a:r>
              <a:rPr lang="ko-KR" altLang="en-US" sz="1200" dirty="0" err="1"/>
              <a:t>乔立盟</a:t>
            </a:r>
            <a:r>
              <a:rPr lang="en-US" altLang="ko-KR" sz="1200" dirty="0"/>
              <a:t>.</a:t>
            </a:r>
            <a:r>
              <a:rPr lang="ko-KR" altLang="en-US" sz="1200" dirty="0"/>
              <a:t> </a:t>
            </a:r>
            <a:r>
              <a:rPr lang="en-US" altLang="ko-KR" sz="1200" dirty="0"/>
              <a:t>(2020, October 20). </a:t>
            </a:r>
            <a:r>
              <a:rPr lang="en-US" altLang="ko-KR" sz="1200" i="1" dirty="0"/>
              <a:t>1. What’s with the racial stereotyping and prejudice with this poster? Shocking.</a:t>
            </a:r>
          </a:p>
          <a:p>
            <a:r>
              <a:rPr lang="en-US" altLang="ko-KR" sz="1200" i="1" dirty="0"/>
              <a:t>2. Why use a </a:t>
            </a:r>
            <a:r>
              <a:rPr lang="en-US" altLang="ko-KR" sz="1200" dirty="0"/>
              <a:t>[Photo with comment]. Facebook. </a:t>
            </a:r>
            <a:r>
              <a:rPr lang="en-US" sz="1200" dirty="0">
                <a:hlinkClick r:id="rId4"/>
              </a:rPr>
              <a:t>https://www.facebook.com/JoseRaymondThomas/posts/pfbid0Ux7aAKt9AeWZvdJzGExYfDRvr829pE5kXqcCmKrR2xwx81rGVr8gvMsmRcTbfsQsl</a:t>
            </a:r>
            <a:r>
              <a:rPr lang="en-US" sz="1200" dirty="0"/>
              <a:t> </a:t>
            </a:r>
          </a:p>
        </p:txBody>
      </p:sp>
    </p:spTree>
    <p:extLst>
      <p:ext uri="{BB962C8B-B14F-4D97-AF65-F5344CB8AC3E}">
        <p14:creationId xmlns:p14="http://schemas.microsoft.com/office/powerpoint/2010/main" val="2105222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0855-AEE6-6555-A34E-289ADB78CFD8}"/>
              </a:ext>
            </a:extLst>
          </p:cNvPr>
          <p:cNvSpPr>
            <a:spLocks noGrp="1"/>
          </p:cNvSpPr>
          <p:nvPr>
            <p:ph type="title"/>
          </p:nvPr>
        </p:nvSpPr>
        <p:spPr/>
        <p:txBody>
          <a:bodyPr/>
          <a:lstStyle/>
          <a:p>
            <a:r>
              <a:rPr lang="en-US" dirty="0"/>
              <a:t>English in Singapore</a:t>
            </a:r>
          </a:p>
        </p:txBody>
      </p:sp>
      <p:sp>
        <p:nvSpPr>
          <p:cNvPr id="3" name="Text Placeholder 2">
            <a:extLst>
              <a:ext uri="{FF2B5EF4-FFF2-40B4-BE49-F238E27FC236}">
                <a16:creationId xmlns:a16="http://schemas.microsoft.com/office/drawing/2014/main" id="{3D8CC87F-CF66-F677-70B3-E44570768C81}"/>
              </a:ext>
            </a:extLst>
          </p:cNvPr>
          <p:cNvSpPr>
            <a:spLocks noGrp="1"/>
          </p:cNvSpPr>
          <p:nvPr>
            <p:ph type="body" sz="quarter" idx="10"/>
          </p:nvPr>
        </p:nvSpPr>
        <p:spPr/>
        <p:txBody>
          <a:bodyPr/>
          <a:lstStyle/>
          <a:p>
            <a:endParaRPr lang="en-US" dirty="0">
              <a:latin typeface="Tamil Sangam MN" pitchFamily="2" charset="0"/>
              <a:ea typeface="Tamil Sangam MN" pitchFamily="2" charset="0"/>
              <a:cs typeface="Tamil Sangam MN" pitchFamily="2" charset="0"/>
            </a:endParaRPr>
          </a:p>
        </p:txBody>
      </p:sp>
    </p:spTree>
    <p:extLst>
      <p:ext uri="{BB962C8B-B14F-4D97-AF65-F5344CB8AC3E}">
        <p14:creationId xmlns:p14="http://schemas.microsoft.com/office/powerpoint/2010/main" val="2026393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English in Singapore: Language policies</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r>
              <a:rPr lang="en-GB" dirty="0"/>
              <a:t>Officially quadrilingual (Malay, Mandarin, Tamil, English)</a:t>
            </a:r>
          </a:p>
          <a:p>
            <a:endParaRPr lang="en-US" dirty="0"/>
          </a:p>
        </p:txBody>
      </p:sp>
      <p:pic>
        <p:nvPicPr>
          <p:cNvPr id="5" name="Picture 4">
            <a:extLst>
              <a:ext uri="{FF2B5EF4-FFF2-40B4-BE49-F238E27FC236}">
                <a16:creationId xmlns:a16="http://schemas.microsoft.com/office/drawing/2014/main" id="{01BAC081-A879-55E9-9F10-024ACCC09BB2}"/>
              </a:ext>
            </a:extLst>
          </p:cNvPr>
          <p:cNvPicPr>
            <a:picLocks noChangeAspect="1"/>
          </p:cNvPicPr>
          <p:nvPr/>
        </p:nvPicPr>
        <p:blipFill>
          <a:blip r:embed="rId2"/>
          <a:stretch>
            <a:fillRect/>
          </a:stretch>
        </p:blipFill>
        <p:spPr>
          <a:xfrm>
            <a:off x="3186553" y="2543419"/>
            <a:ext cx="4781655" cy="3510343"/>
          </a:xfrm>
          <a:prstGeom prst="rect">
            <a:avLst/>
          </a:prstGeom>
        </p:spPr>
      </p:pic>
      <p:sp>
        <p:nvSpPr>
          <p:cNvPr id="6" name="Slide Number Placeholder 5">
            <a:extLst>
              <a:ext uri="{FF2B5EF4-FFF2-40B4-BE49-F238E27FC236}">
                <a16:creationId xmlns:a16="http://schemas.microsoft.com/office/drawing/2014/main" id="{30DFEA89-7FD9-0E28-D01D-988C6603F61E}"/>
              </a:ext>
            </a:extLst>
          </p:cNvPr>
          <p:cNvSpPr>
            <a:spLocks noGrp="1"/>
          </p:cNvSpPr>
          <p:nvPr>
            <p:ph type="sldNum" sz="quarter" idx="11"/>
          </p:nvPr>
        </p:nvSpPr>
        <p:spPr/>
        <p:txBody>
          <a:bodyPr/>
          <a:lstStyle/>
          <a:p>
            <a:fld id="{603D9256-AA16-41A7-A1C0-96DC3C1A0123}" type="slidenum">
              <a:rPr lang="en-GB" noProof="0" smtClean="0"/>
              <a:t>41</a:t>
            </a:fld>
            <a:endParaRPr lang="en-GB" noProof="0" dirty="0"/>
          </a:p>
        </p:txBody>
      </p:sp>
    </p:spTree>
    <p:extLst>
      <p:ext uri="{BB962C8B-B14F-4D97-AF65-F5344CB8AC3E}">
        <p14:creationId xmlns:p14="http://schemas.microsoft.com/office/powerpoint/2010/main" val="40669167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English in Singapore: Language policies</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r>
              <a:rPr lang="en-GB" dirty="0"/>
              <a:t>Officially quadrilingual (Malay, Mandarin, Tamil, English)</a:t>
            </a:r>
          </a:p>
          <a:p>
            <a:r>
              <a:rPr lang="en-GB" b="1" dirty="0"/>
              <a:t>But: </a:t>
            </a:r>
            <a:r>
              <a:rPr lang="en-GB" dirty="0"/>
              <a:t>English = ‘working language’ of the state, sole medium of instruction</a:t>
            </a:r>
          </a:p>
          <a:p>
            <a:endParaRPr lang="en-US" dirty="0"/>
          </a:p>
        </p:txBody>
      </p:sp>
      <p:pic>
        <p:nvPicPr>
          <p:cNvPr id="5" name="Content Placeholder 4">
            <a:extLst>
              <a:ext uri="{FF2B5EF4-FFF2-40B4-BE49-F238E27FC236}">
                <a16:creationId xmlns:a16="http://schemas.microsoft.com/office/drawing/2014/main" id="{6AA2A4B8-6E06-61E7-9425-70B639879C27}"/>
              </a:ext>
            </a:extLst>
          </p:cNvPr>
          <p:cNvPicPr>
            <a:picLocks noChangeAspect="1"/>
          </p:cNvPicPr>
          <p:nvPr/>
        </p:nvPicPr>
        <p:blipFill rotWithShape="1">
          <a:blip r:embed="rId2"/>
          <a:srcRect l="22044" t="12241" r="2673" b="15919"/>
          <a:stretch/>
        </p:blipFill>
        <p:spPr>
          <a:xfrm>
            <a:off x="688849" y="3429000"/>
            <a:ext cx="4132256" cy="2957487"/>
          </a:xfrm>
          <a:prstGeom prst="rect">
            <a:avLst/>
          </a:prstGeom>
        </p:spPr>
      </p:pic>
      <p:pic>
        <p:nvPicPr>
          <p:cNvPr id="10" name="Picture 6">
            <a:extLst>
              <a:ext uri="{FF2B5EF4-FFF2-40B4-BE49-F238E27FC236}">
                <a16:creationId xmlns:a16="http://schemas.microsoft.com/office/drawing/2014/main" id="{89709A47-8CA6-BD69-5365-66926E64B9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56040" y="2915435"/>
            <a:ext cx="3744416" cy="347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B35CEDBD-2718-1F64-2ACC-054473808532}"/>
              </a:ext>
            </a:extLst>
          </p:cNvPr>
          <p:cNvSpPr>
            <a:spLocks noGrp="1"/>
          </p:cNvSpPr>
          <p:nvPr>
            <p:ph type="sldNum" sz="quarter" idx="11"/>
          </p:nvPr>
        </p:nvSpPr>
        <p:spPr/>
        <p:txBody>
          <a:bodyPr/>
          <a:lstStyle/>
          <a:p>
            <a:fld id="{603D9256-AA16-41A7-A1C0-96DC3C1A0123}" type="slidenum">
              <a:rPr lang="en-GB" noProof="0" smtClean="0"/>
              <a:t>42</a:t>
            </a:fld>
            <a:endParaRPr lang="en-GB" noProof="0" dirty="0"/>
          </a:p>
        </p:txBody>
      </p:sp>
    </p:spTree>
    <p:extLst>
      <p:ext uri="{BB962C8B-B14F-4D97-AF65-F5344CB8AC3E}">
        <p14:creationId xmlns:p14="http://schemas.microsoft.com/office/powerpoint/2010/main" val="131646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English in Singapore: Language policies</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r>
              <a:rPr lang="en-GB" dirty="0"/>
              <a:t>Officially quadrilingual (Malay, Mandarin, Tamil, English)</a:t>
            </a:r>
          </a:p>
          <a:p>
            <a:r>
              <a:rPr lang="en-GB" b="1" dirty="0"/>
              <a:t>But: </a:t>
            </a:r>
            <a:r>
              <a:rPr lang="en-GB" dirty="0"/>
              <a:t>English = ‘working language’ of the state, sole medium of instruction</a:t>
            </a:r>
          </a:p>
          <a:p>
            <a:r>
              <a:rPr lang="en-GB" b="1" dirty="0"/>
              <a:t>But:</a:t>
            </a:r>
            <a:r>
              <a:rPr lang="en-GB" dirty="0"/>
              <a:t> ‘mother tongue’ policy</a:t>
            </a:r>
            <a:endParaRPr lang="en-GB" b="1" dirty="0"/>
          </a:p>
          <a:p>
            <a:endParaRPr lang="en-US" dirty="0"/>
          </a:p>
        </p:txBody>
      </p:sp>
      <p:graphicFrame>
        <p:nvGraphicFramePr>
          <p:cNvPr id="6" name="Table 5">
            <a:extLst>
              <a:ext uri="{FF2B5EF4-FFF2-40B4-BE49-F238E27FC236}">
                <a16:creationId xmlns:a16="http://schemas.microsoft.com/office/drawing/2014/main" id="{236E867D-6BBF-A37A-46EE-7C6FAB3FCEF3}"/>
              </a:ext>
            </a:extLst>
          </p:cNvPr>
          <p:cNvGraphicFramePr>
            <a:graphicFrameLocks noGrp="1"/>
          </p:cNvGraphicFramePr>
          <p:nvPr>
            <p:extLst>
              <p:ext uri="{D42A27DB-BD31-4B8C-83A1-F6EECF244321}">
                <p14:modId xmlns:p14="http://schemas.microsoft.com/office/powerpoint/2010/main" val="4256014866"/>
              </p:ext>
            </p:extLst>
          </p:nvPr>
        </p:nvGraphicFramePr>
        <p:xfrm>
          <a:off x="1775520" y="3645024"/>
          <a:ext cx="7992888" cy="2129408"/>
        </p:xfrm>
        <a:graphic>
          <a:graphicData uri="http://schemas.openxmlformats.org/drawingml/2006/table">
            <a:tbl>
              <a:tblPr firstRow="1">
                <a:tableStyleId>{5C22544A-7EE6-4342-B048-85BDC9FD1C3A}</a:tableStyleId>
              </a:tblPr>
              <a:tblGrid>
                <a:gridCol w="7992888">
                  <a:extLst>
                    <a:ext uri="{9D8B030D-6E8A-4147-A177-3AD203B41FA5}">
                      <a16:colId xmlns:a16="http://schemas.microsoft.com/office/drawing/2014/main" val="20000"/>
                    </a:ext>
                  </a:extLst>
                </a:gridCol>
              </a:tblGrid>
              <a:tr h="291807">
                <a:tc>
                  <a:txBody>
                    <a:bodyPr/>
                    <a:lstStyle/>
                    <a:p>
                      <a:pPr algn="ctr"/>
                      <a:r>
                        <a:rPr lang="en-GB" sz="1400" dirty="0">
                          <a:latin typeface="Linux Libertine O" charset="0"/>
                          <a:ea typeface="Linux Libertine O" charset="0"/>
                          <a:cs typeface="Linux Libertine O" charset="0"/>
                        </a:rPr>
                        <a:t>English</a:t>
                      </a:r>
                    </a:p>
                  </a:txBody>
                  <a:tcPr marL="68591" marR="68591" marT="34290" marB="34290"/>
                </a:tc>
                <a:extLst>
                  <a:ext uri="{0D108BD9-81ED-4DB2-BD59-A6C34878D82A}">
                    <a16:rowId xmlns:a16="http://schemas.microsoft.com/office/drawing/2014/main" val="10000"/>
                  </a:ext>
                </a:extLst>
              </a:tr>
              <a:tr h="1837601">
                <a:tc>
                  <a:txBody>
                    <a:bodyPr/>
                    <a:lstStyle/>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p>
                      <a:endParaRPr lang="en-GB" sz="1400" dirty="0"/>
                    </a:p>
                  </a:txBody>
                  <a:tcPr marL="68591" marR="68591" marT="34290" marB="34290"/>
                </a:tc>
                <a:extLst>
                  <a:ext uri="{0D108BD9-81ED-4DB2-BD59-A6C34878D82A}">
                    <a16:rowId xmlns:a16="http://schemas.microsoft.com/office/drawing/2014/main" val="10001"/>
                  </a:ext>
                </a:extLst>
              </a:tr>
            </a:tbl>
          </a:graphicData>
        </a:graphic>
      </p:graphicFrame>
      <p:graphicFrame>
        <p:nvGraphicFramePr>
          <p:cNvPr id="7" name="Table 6">
            <a:extLst>
              <a:ext uri="{FF2B5EF4-FFF2-40B4-BE49-F238E27FC236}">
                <a16:creationId xmlns:a16="http://schemas.microsoft.com/office/drawing/2014/main" id="{B7719962-FCA6-1F63-3F0D-7BD083A5F840}"/>
              </a:ext>
            </a:extLst>
          </p:cNvPr>
          <p:cNvGraphicFramePr>
            <a:graphicFrameLocks noGrp="1"/>
          </p:cNvGraphicFramePr>
          <p:nvPr>
            <p:extLst>
              <p:ext uri="{D42A27DB-BD31-4B8C-83A1-F6EECF244321}">
                <p14:modId xmlns:p14="http://schemas.microsoft.com/office/powerpoint/2010/main" val="2044117953"/>
              </p:ext>
            </p:extLst>
          </p:nvPr>
        </p:nvGraphicFramePr>
        <p:xfrm>
          <a:off x="2137023" y="4099725"/>
          <a:ext cx="2063860" cy="1486660"/>
        </p:xfrm>
        <a:graphic>
          <a:graphicData uri="http://schemas.openxmlformats.org/drawingml/2006/table">
            <a:tbl>
              <a:tblPr/>
              <a:tblGrid>
                <a:gridCol w="1031931">
                  <a:extLst>
                    <a:ext uri="{9D8B030D-6E8A-4147-A177-3AD203B41FA5}">
                      <a16:colId xmlns:a16="http://schemas.microsoft.com/office/drawing/2014/main" val="20000"/>
                    </a:ext>
                  </a:extLst>
                </a:gridCol>
                <a:gridCol w="1031929">
                  <a:extLst>
                    <a:ext uri="{9D8B030D-6E8A-4147-A177-3AD203B41FA5}">
                      <a16:colId xmlns:a16="http://schemas.microsoft.com/office/drawing/2014/main" val="20001"/>
                    </a:ext>
                  </a:extLst>
                </a:gridCol>
              </a:tblGrid>
              <a:tr h="297332">
                <a:tc gridSpan="2">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ja-JP" sz="1400" b="1" i="0" u="none" strike="noStrike" cap="none" normalizeH="0" baseline="0" dirty="0">
                          <a:ln>
                            <a:noFill/>
                          </a:ln>
                          <a:solidFill>
                            <a:srgbClr val="FFFFFF"/>
                          </a:solidFill>
                          <a:effectLst/>
                          <a:latin typeface="Linux Libertine O" charset="0"/>
                          <a:ea typeface="ＭＳ Ｐゴシック" charset="-128"/>
                        </a:rPr>
                        <a:t>Mandarin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de-DE"/>
                    </a:p>
                  </a:txBody>
                  <a:tcPr/>
                </a:tc>
                <a:extLst>
                  <a:ext uri="{0D108BD9-81ED-4DB2-BD59-A6C34878D82A}">
                    <a16:rowId xmlns:a16="http://schemas.microsoft.com/office/drawing/2014/main" val="10000"/>
                  </a:ext>
                </a:extLst>
              </a:tr>
              <a:tr h="297332">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err="1">
                          <a:ln>
                            <a:noFill/>
                          </a:ln>
                          <a:solidFill>
                            <a:srgbClr val="000000"/>
                          </a:solidFill>
                          <a:effectLst/>
                          <a:latin typeface="Linux Libertine O" charset="0"/>
                          <a:ea typeface="ＭＳ Ｐゴシック" charset="-128"/>
                        </a:rPr>
                        <a:t>Hokkien</a:t>
                      </a:r>
                      <a:endParaRPr kumimoji="0" lang="en-GB" altLang="ja-JP" sz="1400" b="0" i="0" u="none" strike="noStrike" cap="none" normalizeH="0" baseline="0" dirty="0">
                        <a:ln>
                          <a:noFill/>
                        </a:ln>
                        <a:solidFill>
                          <a:srgbClr val="000000"/>
                        </a:solidFill>
                        <a:effectLst/>
                        <a:latin typeface="Linux Libertine O" charset="0"/>
                        <a:ea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Teochew</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7332">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Hainanese</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Cantonese</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7332">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Hakka</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err="1">
                          <a:ln>
                            <a:noFill/>
                          </a:ln>
                          <a:solidFill>
                            <a:srgbClr val="000000"/>
                          </a:solidFill>
                          <a:effectLst/>
                          <a:latin typeface="Linux Libertine O" charset="0"/>
                          <a:ea typeface="ＭＳ Ｐゴシック" charset="-128"/>
                        </a:rPr>
                        <a:t>Toishanese</a:t>
                      </a:r>
                      <a:endParaRPr kumimoji="0" lang="en-GB" altLang="ja-JP" sz="1400" b="0" i="0" u="none" strike="noStrike" cap="none" normalizeH="0" baseline="0" dirty="0">
                        <a:ln>
                          <a:noFill/>
                        </a:ln>
                        <a:solidFill>
                          <a:srgbClr val="000000"/>
                        </a:solidFill>
                        <a:effectLst/>
                        <a:latin typeface="Linux Libertine O" charset="0"/>
                        <a:ea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7332">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Henghua</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Etc</a:t>
                      </a:r>
                      <a:r>
                        <a:rPr kumimoji="0" lang="mr-IN" altLang="ja-JP" sz="1400" b="0" i="0" u="none" strike="noStrike" cap="none" normalizeH="0" baseline="0" dirty="0">
                          <a:ln>
                            <a:noFill/>
                          </a:ln>
                          <a:solidFill>
                            <a:srgbClr val="000000"/>
                          </a:solidFill>
                          <a:effectLst/>
                          <a:latin typeface="Linux Libertine O" charset="0"/>
                          <a:ea typeface="ＭＳ Ｐゴシック" charset="-128"/>
                        </a:rPr>
                        <a:t>…</a:t>
                      </a:r>
                      <a:endParaRPr kumimoji="0" lang="en-GB" altLang="ja-JP" sz="1400" b="0" i="0" u="none" strike="noStrike" cap="none" normalizeH="0" baseline="0" dirty="0">
                        <a:ln>
                          <a:noFill/>
                        </a:ln>
                        <a:solidFill>
                          <a:srgbClr val="000000"/>
                        </a:solidFill>
                        <a:effectLst/>
                        <a:latin typeface="Linux Libertine O" charset="0"/>
                        <a:ea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8" name="Table 7">
            <a:extLst>
              <a:ext uri="{FF2B5EF4-FFF2-40B4-BE49-F238E27FC236}">
                <a16:creationId xmlns:a16="http://schemas.microsoft.com/office/drawing/2014/main" id="{9B74D347-68A9-4A8C-1E33-62C17FF531B0}"/>
              </a:ext>
            </a:extLst>
          </p:cNvPr>
          <p:cNvGraphicFramePr>
            <a:graphicFrameLocks noGrp="1"/>
          </p:cNvGraphicFramePr>
          <p:nvPr>
            <p:extLst>
              <p:ext uri="{D42A27DB-BD31-4B8C-83A1-F6EECF244321}">
                <p14:modId xmlns:p14="http://schemas.microsoft.com/office/powerpoint/2010/main" val="2496642750"/>
              </p:ext>
            </p:extLst>
          </p:nvPr>
        </p:nvGraphicFramePr>
        <p:xfrm>
          <a:off x="4753220" y="4058272"/>
          <a:ext cx="2134868" cy="1528112"/>
        </p:xfrm>
        <a:graphic>
          <a:graphicData uri="http://schemas.openxmlformats.org/drawingml/2006/table">
            <a:tbl>
              <a:tblPr/>
              <a:tblGrid>
                <a:gridCol w="1067434">
                  <a:extLst>
                    <a:ext uri="{9D8B030D-6E8A-4147-A177-3AD203B41FA5}">
                      <a16:colId xmlns:a16="http://schemas.microsoft.com/office/drawing/2014/main" val="20000"/>
                    </a:ext>
                  </a:extLst>
                </a:gridCol>
                <a:gridCol w="1067434">
                  <a:extLst>
                    <a:ext uri="{9D8B030D-6E8A-4147-A177-3AD203B41FA5}">
                      <a16:colId xmlns:a16="http://schemas.microsoft.com/office/drawing/2014/main" val="20001"/>
                    </a:ext>
                  </a:extLst>
                </a:gridCol>
              </a:tblGrid>
              <a:tr h="311543">
                <a:tc gridSpan="2">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ja-JP" sz="1400" b="1" i="0" u="none" strike="noStrike" cap="none" normalizeH="0" baseline="0">
                          <a:ln>
                            <a:noFill/>
                          </a:ln>
                          <a:solidFill>
                            <a:srgbClr val="FFFFFF"/>
                          </a:solidFill>
                          <a:effectLst/>
                          <a:latin typeface="Linux Libertine O" charset="0"/>
                          <a:ea typeface="ＭＳ Ｐゴシック" charset="-128"/>
                        </a:rPr>
                        <a:t>Tamil</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de-DE"/>
                    </a:p>
                  </a:txBody>
                  <a:tcPr/>
                </a:tc>
                <a:extLst>
                  <a:ext uri="{0D108BD9-81ED-4DB2-BD59-A6C34878D82A}">
                    <a16:rowId xmlns:a16="http://schemas.microsoft.com/office/drawing/2014/main" val="10000"/>
                  </a:ext>
                </a:extLst>
              </a:tr>
              <a:tr h="311543">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Tamil</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Telugu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1543">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Malayalam</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Punjabi</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05467">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Hindi/Urdu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Gujarati</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1543">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Bengali</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Etc</a:t>
                      </a:r>
                      <a:r>
                        <a:rPr kumimoji="0" lang="mr-IN" altLang="ja-JP" sz="1400" b="0" i="0" u="none" strike="noStrike" cap="none" normalizeH="0" baseline="0" dirty="0">
                          <a:ln>
                            <a:noFill/>
                          </a:ln>
                          <a:solidFill>
                            <a:srgbClr val="000000"/>
                          </a:solidFill>
                          <a:effectLst/>
                          <a:latin typeface="Linux Libertine O" charset="0"/>
                          <a:ea typeface="ＭＳ Ｐゴシック" charset="-128"/>
                        </a:rPr>
                        <a:t>…</a:t>
                      </a:r>
                      <a:endParaRPr kumimoji="0" lang="en-GB" altLang="ja-JP" sz="1400" b="0" i="0" u="none" strike="noStrike" cap="none" normalizeH="0" baseline="0" dirty="0">
                        <a:ln>
                          <a:noFill/>
                        </a:ln>
                        <a:solidFill>
                          <a:srgbClr val="000000"/>
                        </a:solidFill>
                        <a:effectLst/>
                        <a:latin typeface="Linux Libertine O" charset="0"/>
                        <a:ea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9" name="Table 8">
            <a:extLst>
              <a:ext uri="{FF2B5EF4-FFF2-40B4-BE49-F238E27FC236}">
                <a16:creationId xmlns:a16="http://schemas.microsoft.com/office/drawing/2014/main" id="{5CF3C28D-F731-D0B2-049F-54C33F6CC388}"/>
              </a:ext>
            </a:extLst>
          </p:cNvPr>
          <p:cNvGraphicFramePr>
            <a:graphicFrameLocks noGrp="1"/>
          </p:cNvGraphicFramePr>
          <p:nvPr>
            <p:extLst>
              <p:ext uri="{D42A27DB-BD31-4B8C-83A1-F6EECF244321}">
                <p14:modId xmlns:p14="http://schemas.microsoft.com/office/powerpoint/2010/main" val="1683811855"/>
              </p:ext>
            </p:extLst>
          </p:nvPr>
        </p:nvGraphicFramePr>
        <p:xfrm>
          <a:off x="7366248" y="4058272"/>
          <a:ext cx="2063860" cy="1528114"/>
        </p:xfrm>
        <a:graphic>
          <a:graphicData uri="http://schemas.openxmlformats.org/drawingml/2006/table">
            <a:tbl>
              <a:tblPr/>
              <a:tblGrid>
                <a:gridCol w="1214720">
                  <a:extLst>
                    <a:ext uri="{9D8B030D-6E8A-4147-A177-3AD203B41FA5}">
                      <a16:colId xmlns:a16="http://schemas.microsoft.com/office/drawing/2014/main" val="20000"/>
                    </a:ext>
                  </a:extLst>
                </a:gridCol>
                <a:gridCol w="849140">
                  <a:extLst>
                    <a:ext uri="{9D8B030D-6E8A-4147-A177-3AD203B41FA5}">
                      <a16:colId xmlns:a16="http://schemas.microsoft.com/office/drawing/2014/main" val="20001"/>
                    </a:ext>
                  </a:extLst>
                </a:gridCol>
              </a:tblGrid>
              <a:tr h="317698">
                <a:tc gridSpan="2">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ja-JP" sz="1400" b="1" i="0" u="none" strike="noStrike" cap="none" normalizeH="0" baseline="0" dirty="0">
                          <a:ln>
                            <a:noFill/>
                          </a:ln>
                          <a:solidFill>
                            <a:srgbClr val="FFFFFF"/>
                          </a:solidFill>
                          <a:effectLst/>
                          <a:latin typeface="Linux Libertine O" charset="0"/>
                          <a:ea typeface="ＭＳ Ｐゴシック" charset="-128"/>
                        </a:rPr>
                        <a:t>Malay</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de-DE"/>
                    </a:p>
                  </a:txBody>
                  <a:tcPr/>
                </a:tc>
                <a:extLst>
                  <a:ext uri="{0D108BD9-81ED-4DB2-BD59-A6C34878D82A}">
                    <a16:rowId xmlns:a16="http://schemas.microsoft.com/office/drawing/2014/main" val="10000"/>
                  </a:ext>
                </a:extLst>
              </a:tr>
              <a:tr h="317698">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Malay</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Javanese</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7698">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Indonesian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Bugis</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7510">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err="1">
                          <a:ln>
                            <a:noFill/>
                          </a:ln>
                          <a:solidFill>
                            <a:srgbClr val="000000"/>
                          </a:solidFill>
                          <a:effectLst/>
                          <a:latin typeface="Linux Libertine O" charset="0"/>
                          <a:ea typeface="ＭＳ Ｐゴシック" charset="-128"/>
                        </a:rPr>
                        <a:t>Boyanese</a:t>
                      </a:r>
                      <a:endParaRPr kumimoji="0" lang="en-GB" altLang="ja-JP" sz="1400" b="0" i="0" u="none" strike="noStrike" cap="none" normalizeH="0" baseline="0" dirty="0">
                        <a:ln>
                          <a:noFill/>
                        </a:ln>
                        <a:solidFill>
                          <a:srgbClr val="000000"/>
                        </a:solidFill>
                        <a:effectLst/>
                        <a:latin typeface="Linux Libertine O" charset="0"/>
                        <a:ea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a:ln>
                            <a:noFill/>
                          </a:ln>
                          <a:solidFill>
                            <a:srgbClr val="000000"/>
                          </a:solidFill>
                          <a:effectLst/>
                          <a:latin typeface="Linux Libertine O" charset="0"/>
                          <a:ea typeface="ＭＳ Ｐゴシック" charset="-128"/>
                        </a:rPr>
                        <a:t>Duano</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7510">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dirty="0">
                          <a:ln>
                            <a:noFill/>
                          </a:ln>
                          <a:solidFill>
                            <a:srgbClr val="000000"/>
                          </a:solidFill>
                          <a:effectLst/>
                          <a:latin typeface="Linux Libertine O" charset="0"/>
                          <a:ea typeface="ＭＳ Ｐゴシック" charset="-128"/>
                        </a:rPr>
                        <a:t>Minangkabau</a:t>
                      </a:r>
                      <a:endParaRPr kumimoji="0" lang="en-GB" altLang="ja-JP" sz="1400" b="0" i="0" u="none" strike="noStrike" cap="none" normalizeH="0" baseline="0" dirty="0">
                        <a:ln>
                          <a:noFill/>
                        </a:ln>
                        <a:solidFill>
                          <a:srgbClr val="000000"/>
                        </a:solidFill>
                        <a:effectLst/>
                        <a:latin typeface="Linux Libertine O" charset="0"/>
                        <a:ea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sz="2800">
                          <a:solidFill>
                            <a:schemeClr val="tx1"/>
                          </a:solidFill>
                          <a:latin typeface="Calibri" charset="0"/>
                          <a:ea typeface="ＭＳ Ｐゴシック" charset="-128"/>
                        </a:defRPr>
                      </a:lvl1pPr>
                      <a:lvl2pPr marL="742950" indent="-285750">
                        <a:spcBef>
                          <a:spcPct val="20000"/>
                        </a:spcBef>
                        <a:buFont typeface="Arial" charset="0"/>
                        <a:defRPr sz="2400">
                          <a:solidFill>
                            <a:schemeClr val="tx1"/>
                          </a:solidFill>
                          <a:latin typeface="Calibri" charset="0"/>
                          <a:ea typeface="ＭＳ Ｐゴシック" charset="-128"/>
                        </a:defRPr>
                      </a:lvl2pPr>
                      <a:lvl3pPr marL="1143000" indent="-228600">
                        <a:spcBef>
                          <a:spcPct val="20000"/>
                        </a:spcBef>
                        <a:buFont typeface="Arial" charset="0"/>
                        <a:defRPr sz="2000">
                          <a:solidFill>
                            <a:schemeClr val="tx1"/>
                          </a:solidFill>
                          <a:latin typeface="Calibri" charset="0"/>
                          <a:ea typeface="ＭＳ Ｐゴシック" charset="-128"/>
                        </a:defRPr>
                      </a:lvl3pPr>
                      <a:lvl4pPr marL="1600200" indent="-228600">
                        <a:spcBef>
                          <a:spcPct val="20000"/>
                        </a:spcBef>
                        <a:buFont typeface="Arial" charset="0"/>
                        <a:defRPr>
                          <a:solidFill>
                            <a:schemeClr val="tx1"/>
                          </a:solidFill>
                          <a:latin typeface="Calibri" charset="0"/>
                          <a:ea typeface="ＭＳ Ｐゴシック" charset="-128"/>
                        </a:defRPr>
                      </a:lvl4pPr>
                      <a:lvl5pPr marL="2057400" indent="-22860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ja-JP" sz="1400" b="0" i="0" u="none" strike="noStrike" cap="none" normalizeH="0" baseline="0" dirty="0">
                          <a:ln>
                            <a:noFill/>
                          </a:ln>
                          <a:solidFill>
                            <a:srgbClr val="000000"/>
                          </a:solidFill>
                          <a:effectLst/>
                          <a:latin typeface="Linux Libertine O" charset="0"/>
                          <a:ea typeface="ＭＳ Ｐゴシック" charset="-128"/>
                        </a:rPr>
                        <a:t>Etc</a:t>
                      </a:r>
                      <a:r>
                        <a:rPr kumimoji="0" lang="mr-IN" altLang="ja-JP" sz="1400" b="0" i="0" u="none" strike="noStrike" cap="none" normalizeH="0" baseline="0" dirty="0">
                          <a:ln>
                            <a:noFill/>
                          </a:ln>
                          <a:solidFill>
                            <a:srgbClr val="000000"/>
                          </a:solidFill>
                          <a:effectLst/>
                          <a:latin typeface="Linux Libertine O" charset="0"/>
                          <a:ea typeface="ＭＳ Ｐゴシック" charset="-128"/>
                        </a:rPr>
                        <a:t>…</a:t>
                      </a:r>
                      <a:endParaRPr kumimoji="0" lang="en-GB" altLang="ja-JP" sz="1400" b="0" i="0" u="none" strike="noStrike" cap="none" normalizeH="0" baseline="0" dirty="0">
                        <a:ln>
                          <a:noFill/>
                        </a:ln>
                        <a:solidFill>
                          <a:srgbClr val="000000"/>
                        </a:solidFill>
                        <a:effectLst/>
                        <a:latin typeface="Linux Libertine O" charset="0"/>
                        <a:ea typeface="ＭＳ Ｐゴシック" charset="-128"/>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5" name="Slide Number Placeholder 4">
            <a:extLst>
              <a:ext uri="{FF2B5EF4-FFF2-40B4-BE49-F238E27FC236}">
                <a16:creationId xmlns:a16="http://schemas.microsoft.com/office/drawing/2014/main" id="{F8C4ECD0-8B93-0EDF-A4D4-A63EE031326B}"/>
              </a:ext>
            </a:extLst>
          </p:cNvPr>
          <p:cNvSpPr>
            <a:spLocks noGrp="1"/>
          </p:cNvSpPr>
          <p:nvPr>
            <p:ph type="sldNum" sz="quarter" idx="11"/>
          </p:nvPr>
        </p:nvSpPr>
        <p:spPr/>
        <p:txBody>
          <a:bodyPr/>
          <a:lstStyle/>
          <a:p>
            <a:fld id="{603D9256-AA16-41A7-A1C0-96DC3C1A0123}" type="slidenum">
              <a:rPr lang="en-GB" noProof="0" smtClean="0"/>
              <a:t>43</a:t>
            </a:fld>
            <a:endParaRPr lang="en-GB" noProof="0" dirty="0"/>
          </a:p>
        </p:txBody>
      </p:sp>
    </p:spTree>
    <p:extLst>
      <p:ext uri="{BB962C8B-B14F-4D97-AF65-F5344CB8AC3E}">
        <p14:creationId xmlns:p14="http://schemas.microsoft.com/office/powerpoint/2010/main" val="855274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English in Singapore: Language policies</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r>
              <a:rPr lang="en-GB" dirty="0"/>
              <a:t>Officially quadrilingual (Malay, Mandarin, Tamil, English)</a:t>
            </a:r>
          </a:p>
          <a:p>
            <a:r>
              <a:rPr lang="en-GB" b="1" dirty="0"/>
              <a:t>But: </a:t>
            </a:r>
            <a:r>
              <a:rPr lang="en-GB" dirty="0"/>
              <a:t>English = ‘working language’ of the state, sole medium of instruction</a:t>
            </a:r>
          </a:p>
          <a:p>
            <a:pPr>
              <a:tabLst>
                <a:tab pos="177800" algn="l"/>
                <a:tab pos="1233488" algn="l"/>
              </a:tabLst>
            </a:pPr>
            <a:r>
              <a:rPr lang="en-GB" b="1" dirty="0"/>
              <a:t>But: </a:t>
            </a:r>
            <a:r>
              <a:rPr lang="en-GB" dirty="0"/>
              <a:t>Mother tongue policy</a:t>
            </a:r>
            <a:r>
              <a:rPr lang="en-GB" b="1" dirty="0"/>
              <a:t> </a:t>
            </a:r>
            <a:br>
              <a:rPr lang="en-GB" b="1" dirty="0"/>
            </a:br>
            <a:r>
              <a:rPr lang="en-GB" b="1" dirty="0"/>
              <a:t>	</a:t>
            </a:r>
            <a:r>
              <a:rPr lang="en-GB" dirty="0"/>
              <a:t>→	Mandarin: promotion within the Chinese community (‘Speak Mandarin 			Campaign’ since 1979)</a:t>
            </a:r>
            <a:endParaRPr lang="en-GB" b="1" dirty="0"/>
          </a:p>
          <a:p>
            <a:endParaRPr lang="en-US" dirty="0"/>
          </a:p>
        </p:txBody>
      </p:sp>
      <p:pic>
        <p:nvPicPr>
          <p:cNvPr id="5" name="Picture 4">
            <a:extLst>
              <a:ext uri="{FF2B5EF4-FFF2-40B4-BE49-F238E27FC236}">
                <a16:creationId xmlns:a16="http://schemas.microsoft.com/office/drawing/2014/main" id="{CC34A47F-3B14-405D-B083-F6CF86DA31C2}"/>
              </a:ext>
            </a:extLst>
          </p:cNvPr>
          <p:cNvPicPr>
            <a:picLocks noChangeAspect="1"/>
          </p:cNvPicPr>
          <p:nvPr/>
        </p:nvPicPr>
        <p:blipFill>
          <a:blip r:embed="rId2"/>
          <a:stretch>
            <a:fillRect/>
          </a:stretch>
        </p:blipFill>
        <p:spPr>
          <a:xfrm>
            <a:off x="3863752" y="3789040"/>
            <a:ext cx="3810000" cy="2286000"/>
          </a:xfrm>
          <a:prstGeom prst="rect">
            <a:avLst/>
          </a:prstGeom>
        </p:spPr>
      </p:pic>
      <p:sp>
        <p:nvSpPr>
          <p:cNvPr id="10" name="Rectangle 9">
            <a:extLst>
              <a:ext uri="{FF2B5EF4-FFF2-40B4-BE49-F238E27FC236}">
                <a16:creationId xmlns:a16="http://schemas.microsoft.com/office/drawing/2014/main" id="{0976AE6C-D90A-8459-08DC-29C56F542BDC}"/>
              </a:ext>
            </a:extLst>
          </p:cNvPr>
          <p:cNvSpPr/>
          <p:nvPr/>
        </p:nvSpPr>
        <p:spPr>
          <a:xfrm>
            <a:off x="4007768" y="6034677"/>
            <a:ext cx="3826189" cy="230832"/>
          </a:xfrm>
          <a:prstGeom prst="rect">
            <a:avLst/>
          </a:prstGeom>
        </p:spPr>
        <p:txBody>
          <a:bodyPr wrap="square">
            <a:spAutoFit/>
          </a:bodyPr>
          <a:lstStyle/>
          <a:p>
            <a:r>
              <a:rPr lang="en-GB" sz="900" dirty="0">
                <a:latin typeface="Linux Biolinum O" panose="02000503000000000000" pitchFamily="2" charset="0"/>
                <a:ea typeface="Linux Biolinum O" panose="02000503000000000000" pitchFamily="2" charset="0"/>
                <a:cs typeface="Linux Biolinum O" panose="02000503000000000000" pitchFamily="2" charset="0"/>
              </a:rPr>
              <a:t>https://</a:t>
            </a:r>
            <a:r>
              <a:rPr lang="en-GB" sz="900" dirty="0" err="1">
                <a:latin typeface="Linux Biolinum O" panose="02000503000000000000" pitchFamily="2" charset="0"/>
                <a:ea typeface="Linux Biolinum O" panose="02000503000000000000" pitchFamily="2" charset="0"/>
                <a:cs typeface="Linux Biolinum O" panose="02000503000000000000" pitchFamily="2" charset="0"/>
              </a:rPr>
              <a:t>www.jeraldinephneah.com</a:t>
            </a:r>
            <a:r>
              <a:rPr lang="en-GB" sz="900" dirty="0">
                <a:latin typeface="Linux Biolinum O" panose="02000503000000000000" pitchFamily="2" charset="0"/>
                <a:ea typeface="Linux Biolinum O" panose="02000503000000000000" pitchFamily="2" charset="0"/>
                <a:cs typeface="Linux Biolinum O" panose="02000503000000000000" pitchFamily="2" charset="0"/>
              </a:rPr>
              <a:t>/importance-of-dialects-in-</a:t>
            </a:r>
            <a:r>
              <a:rPr lang="en-GB" sz="900" dirty="0" err="1">
                <a:latin typeface="Linux Biolinum O" panose="02000503000000000000" pitchFamily="2" charset="0"/>
                <a:ea typeface="Linux Biolinum O" panose="02000503000000000000" pitchFamily="2" charset="0"/>
                <a:cs typeface="Linux Biolinum O" panose="02000503000000000000" pitchFamily="2" charset="0"/>
              </a:rPr>
              <a:t>singapore</a:t>
            </a:r>
            <a:r>
              <a:rPr lang="en-GB" sz="900" dirty="0">
                <a:latin typeface="Linux Biolinum O" panose="02000503000000000000" pitchFamily="2" charset="0"/>
                <a:ea typeface="Linux Biolinum O" panose="02000503000000000000" pitchFamily="2" charset="0"/>
                <a:cs typeface="Linux Biolinum O" panose="02000503000000000000" pitchFamily="2" charset="0"/>
              </a:rPr>
              <a:t>/</a:t>
            </a:r>
          </a:p>
        </p:txBody>
      </p:sp>
      <p:sp>
        <p:nvSpPr>
          <p:cNvPr id="6" name="Slide Number Placeholder 5">
            <a:extLst>
              <a:ext uri="{FF2B5EF4-FFF2-40B4-BE49-F238E27FC236}">
                <a16:creationId xmlns:a16="http://schemas.microsoft.com/office/drawing/2014/main" id="{72681F76-9FE2-7863-F30E-904599F4D9BD}"/>
              </a:ext>
            </a:extLst>
          </p:cNvPr>
          <p:cNvSpPr>
            <a:spLocks noGrp="1"/>
          </p:cNvSpPr>
          <p:nvPr>
            <p:ph type="sldNum" sz="quarter" idx="11"/>
          </p:nvPr>
        </p:nvSpPr>
        <p:spPr/>
        <p:txBody>
          <a:bodyPr/>
          <a:lstStyle/>
          <a:p>
            <a:fld id="{603D9256-AA16-41A7-A1C0-96DC3C1A0123}" type="slidenum">
              <a:rPr lang="en-GB" noProof="0" smtClean="0"/>
              <a:t>44</a:t>
            </a:fld>
            <a:endParaRPr lang="en-GB" noProof="0" dirty="0"/>
          </a:p>
        </p:txBody>
      </p:sp>
    </p:spTree>
    <p:extLst>
      <p:ext uri="{BB962C8B-B14F-4D97-AF65-F5344CB8AC3E}">
        <p14:creationId xmlns:p14="http://schemas.microsoft.com/office/powerpoint/2010/main" val="36412552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3E6C-B692-BEA5-01EB-28787B971F8C}"/>
              </a:ext>
            </a:extLst>
          </p:cNvPr>
          <p:cNvSpPr>
            <a:spLocks noGrp="1"/>
          </p:cNvSpPr>
          <p:nvPr>
            <p:ph type="title"/>
          </p:nvPr>
        </p:nvSpPr>
        <p:spPr/>
        <p:txBody>
          <a:bodyPr/>
          <a:lstStyle/>
          <a:p>
            <a:r>
              <a:rPr lang="en-US" dirty="0"/>
              <a:t>English in Singapore: Language policies</a:t>
            </a:r>
          </a:p>
        </p:txBody>
      </p:sp>
      <p:graphicFrame>
        <p:nvGraphicFramePr>
          <p:cNvPr id="6" name="Inhaltsplatzhalter 5">
            <a:extLst>
              <a:ext uri="{FF2B5EF4-FFF2-40B4-BE49-F238E27FC236}">
                <a16:creationId xmlns:a16="http://schemas.microsoft.com/office/drawing/2014/main" id="{2F699D6C-545B-2852-A4BC-D0C4B72558B4}"/>
              </a:ext>
            </a:extLst>
          </p:cNvPr>
          <p:cNvGraphicFramePr>
            <a:graphicFrameLocks/>
          </p:cNvGraphicFramePr>
          <p:nvPr>
            <p:extLst>
              <p:ext uri="{D42A27DB-BD31-4B8C-83A1-F6EECF244321}">
                <p14:modId xmlns:p14="http://schemas.microsoft.com/office/powerpoint/2010/main" val="3849112527"/>
              </p:ext>
            </p:extLst>
          </p:nvPr>
        </p:nvGraphicFramePr>
        <p:xfrm>
          <a:off x="2669928" y="2348880"/>
          <a:ext cx="6852144" cy="2510400"/>
        </p:xfrm>
        <a:graphic>
          <a:graphicData uri="http://schemas.openxmlformats.org/drawingml/2006/table">
            <a:tbl>
              <a:tblPr>
                <a:tableStyleId>{5C22544A-7EE6-4342-B048-85BDC9FD1C3A}</a:tableStyleId>
              </a:tblPr>
              <a:tblGrid>
                <a:gridCol w="642643">
                  <a:extLst>
                    <a:ext uri="{9D8B030D-6E8A-4147-A177-3AD203B41FA5}">
                      <a16:colId xmlns:a16="http://schemas.microsoft.com/office/drawing/2014/main" val="992578543"/>
                    </a:ext>
                  </a:extLst>
                </a:gridCol>
                <a:gridCol w="6209501">
                  <a:extLst>
                    <a:ext uri="{9D8B030D-6E8A-4147-A177-3AD203B41FA5}">
                      <a16:colId xmlns:a16="http://schemas.microsoft.com/office/drawing/2014/main" val="1178495649"/>
                    </a:ext>
                  </a:extLst>
                </a:gridCol>
              </a:tblGrid>
              <a:tr h="118466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3000" dirty="0">
                          <a:solidFill>
                            <a:schemeClr val="bg2"/>
                          </a:solidFill>
                          <a:latin typeface="Charis SIL" panose="02000500060000020004" pitchFamily="2" charset="77"/>
                          <a:ea typeface="Charis SIL" panose="02000500060000020004" pitchFamily="2" charset="77"/>
                          <a:cs typeface="Charis SIL" panose="02000500060000020004" pitchFamily="2" charset="77"/>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r>
                        <a:rPr lang="en-GB" sz="2000" i="1" dirty="0">
                          <a:solidFill>
                            <a:schemeClr val="bg1"/>
                          </a:solidFill>
                        </a:rPr>
                        <a:t>We must not </a:t>
                      </a:r>
                      <a:r>
                        <a:rPr lang="en-GB" sz="2000" b="1" i="1" dirty="0">
                          <a:solidFill>
                            <a:schemeClr val="bg1"/>
                          </a:solidFill>
                        </a:rPr>
                        <a:t>burden</a:t>
                      </a:r>
                      <a:r>
                        <a:rPr lang="en-GB" sz="2000" i="1" dirty="0">
                          <a:solidFill>
                            <a:schemeClr val="bg1"/>
                          </a:solidFill>
                        </a:rPr>
                        <a:t> our children with dialects. </a:t>
                      </a:r>
                      <a:r>
                        <a:rPr lang="en-GB" sz="2000" b="1" i="1" dirty="0">
                          <a:solidFill>
                            <a:schemeClr val="bg1"/>
                          </a:solidFill>
                        </a:rPr>
                        <a:t>Drop dialects</a:t>
                      </a:r>
                      <a:r>
                        <a:rPr lang="en-GB" sz="2000" i="1" dirty="0">
                          <a:solidFill>
                            <a:schemeClr val="bg1"/>
                          </a:solidFill>
                        </a:rPr>
                        <a:t>, don’t let children speak dialects. In fact, dialects have </a:t>
                      </a:r>
                      <a:r>
                        <a:rPr lang="en-GB" sz="2000" b="1" i="1" dirty="0">
                          <a:solidFill>
                            <a:schemeClr val="bg1"/>
                          </a:solidFill>
                        </a:rPr>
                        <a:t>no economic value </a:t>
                      </a:r>
                      <a:r>
                        <a:rPr lang="en-GB" sz="2000" i="1" dirty="0">
                          <a:solidFill>
                            <a:schemeClr val="bg1"/>
                          </a:solidFill>
                        </a:rPr>
                        <a:t>in Singapore. Their cultural value is also very low. </a:t>
                      </a:r>
                      <a:r>
                        <a:rPr lang="en-GB" sz="2000" b="1" i="1" dirty="0">
                          <a:solidFill>
                            <a:schemeClr val="bg1"/>
                          </a:solidFill>
                        </a:rPr>
                        <a:t>English has economic value</a:t>
                      </a:r>
                      <a:r>
                        <a:rPr lang="en-GB" sz="2000" i="1" dirty="0">
                          <a:solidFill>
                            <a:schemeClr val="bg1"/>
                          </a:solidFill>
                        </a:rPr>
                        <a:t>. </a:t>
                      </a:r>
                      <a:r>
                        <a:rPr lang="en-GB" sz="2000" b="1" i="1" dirty="0">
                          <a:solidFill>
                            <a:schemeClr val="bg1"/>
                          </a:solidFill>
                        </a:rPr>
                        <a:t>Mandarin has cultural value </a:t>
                      </a:r>
                      <a:r>
                        <a:rPr lang="en-GB" sz="2000" i="1" dirty="0">
                          <a:solidFill>
                            <a:schemeClr val="bg1"/>
                          </a:solidFill>
                        </a:rPr>
                        <a:t>and will also have economic value 20 years later.</a:t>
                      </a:r>
                      <a:br>
                        <a:rPr lang="en-GB" sz="2000" dirty="0">
                          <a:solidFill>
                            <a:schemeClr val="bg1"/>
                          </a:solidFill>
                        </a:rPr>
                      </a:br>
                      <a:endParaRPr lang="en-GB" sz="2000" dirty="0">
                        <a:solidFill>
                          <a:schemeClr val="bg1"/>
                        </a:solidFill>
                      </a:endParaRPr>
                    </a:p>
                    <a:p>
                      <a:r>
                        <a:rPr lang="en-GB" sz="2000" dirty="0">
                          <a:solidFill>
                            <a:schemeClr val="bg1"/>
                          </a:solidFill>
                        </a:rPr>
                        <a:t>Lee </a:t>
                      </a:r>
                      <a:r>
                        <a:rPr lang="en-GB" sz="2000" dirty="0" err="1">
                          <a:solidFill>
                            <a:schemeClr val="bg1"/>
                          </a:solidFill>
                        </a:rPr>
                        <a:t>Kuan</a:t>
                      </a:r>
                      <a:r>
                        <a:rPr lang="en-GB" sz="2000" dirty="0">
                          <a:solidFill>
                            <a:schemeClr val="bg1"/>
                          </a:solidFill>
                        </a:rPr>
                        <a:t> Yew, quoted in </a:t>
                      </a:r>
                      <a:r>
                        <a:rPr lang="en-GB" sz="2000" dirty="0" err="1">
                          <a:solidFill>
                            <a:schemeClr val="bg1"/>
                          </a:solidFill>
                        </a:rPr>
                        <a:t>Bokhorst</a:t>
                      </a:r>
                      <a:r>
                        <a:rPr lang="en-GB" sz="2000" dirty="0">
                          <a:solidFill>
                            <a:schemeClr val="bg1"/>
                          </a:solidFill>
                        </a:rPr>
                        <a:t>-Heng (1998)</a:t>
                      </a: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4649575"/>
                  </a:ext>
                </a:extLst>
              </a:tr>
            </a:tbl>
          </a:graphicData>
        </a:graphic>
      </p:graphicFrame>
      <p:sp>
        <p:nvSpPr>
          <p:cNvPr id="4" name="Slide Number Placeholder 3">
            <a:extLst>
              <a:ext uri="{FF2B5EF4-FFF2-40B4-BE49-F238E27FC236}">
                <a16:creationId xmlns:a16="http://schemas.microsoft.com/office/drawing/2014/main" id="{4FDF3410-E674-2C64-BA7D-02942ABC95EE}"/>
              </a:ext>
            </a:extLst>
          </p:cNvPr>
          <p:cNvSpPr>
            <a:spLocks noGrp="1"/>
          </p:cNvSpPr>
          <p:nvPr>
            <p:ph type="sldNum" sz="quarter" idx="11"/>
          </p:nvPr>
        </p:nvSpPr>
        <p:spPr/>
        <p:txBody>
          <a:bodyPr/>
          <a:lstStyle/>
          <a:p>
            <a:fld id="{603D9256-AA16-41A7-A1C0-96DC3C1A0123}" type="slidenum">
              <a:rPr lang="en-GB" noProof="0" smtClean="0"/>
              <a:t>45</a:t>
            </a:fld>
            <a:endParaRPr lang="en-GB" noProof="0" dirty="0"/>
          </a:p>
        </p:txBody>
      </p:sp>
      <p:sp>
        <p:nvSpPr>
          <p:cNvPr id="3" name="Content Placeholder 3">
            <a:extLst>
              <a:ext uri="{FF2B5EF4-FFF2-40B4-BE49-F238E27FC236}">
                <a16:creationId xmlns:a16="http://schemas.microsoft.com/office/drawing/2014/main" id="{2078E628-EB6C-C18A-CBC3-E61760D4630C}"/>
              </a:ext>
            </a:extLst>
          </p:cNvPr>
          <p:cNvSpPr>
            <a:spLocks noGrp="1"/>
          </p:cNvSpPr>
          <p:nvPr>
            <p:ph sz="quarter" idx="12"/>
          </p:nvPr>
        </p:nvSpPr>
        <p:spPr>
          <a:xfrm>
            <a:off x="540000" y="1440000"/>
            <a:ext cx="11472333" cy="4968000"/>
          </a:xfrm>
        </p:spPr>
        <p:txBody>
          <a:bodyPr/>
          <a:lstStyle/>
          <a:p>
            <a:r>
              <a:rPr lang="en-US" b="1" dirty="0"/>
              <a:t>Rationale</a:t>
            </a:r>
          </a:p>
        </p:txBody>
      </p:sp>
    </p:spTree>
    <p:extLst>
      <p:ext uri="{BB962C8B-B14F-4D97-AF65-F5344CB8AC3E}">
        <p14:creationId xmlns:p14="http://schemas.microsoft.com/office/powerpoint/2010/main" val="4078322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8DC87-0A34-52FA-8D7F-B5812C27BFED}"/>
              </a:ext>
            </a:extLst>
          </p:cNvPr>
          <p:cNvSpPr>
            <a:spLocks noGrp="1"/>
          </p:cNvSpPr>
          <p:nvPr>
            <p:ph type="title"/>
          </p:nvPr>
        </p:nvSpPr>
        <p:spPr/>
        <p:txBody>
          <a:bodyPr/>
          <a:lstStyle/>
          <a:p>
            <a:r>
              <a:rPr lang="en-US" dirty="0"/>
              <a:t>English in Singapore: Language policies</a:t>
            </a:r>
          </a:p>
        </p:txBody>
      </p:sp>
      <p:sp>
        <p:nvSpPr>
          <p:cNvPr id="4" name="Content Placeholder 3">
            <a:extLst>
              <a:ext uri="{FF2B5EF4-FFF2-40B4-BE49-F238E27FC236}">
                <a16:creationId xmlns:a16="http://schemas.microsoft.com/office/drawing/2014/main" id="{2F589F4E-C1D4-E878-EA2E-3D5DE06BC50B}"/>
              </a:ext>
            </a:extLst>
          </p:cNvPr>
          <p:cNvSpPr>
            <a:spLocks noGrp="1"/>
          </p:cNvSpPr>
          <p:nvPr>
            <p:ph sz="quarter" idx="12"/>
          </p:nvPr>
        </p:nvSpPr>
        <p:spPr/>
        <p:txBody>
          <a:bodyPr/>
          <a:lstStyle/>
          <a:p>
            <a:r>
              <a:rPr lang="en-US" b="1" dirty="0"/>
              <a:t>Malay</a:t>
            </a:r>
            <a:r>
              <a:rPr lang="en-US" dirty="0"/>
              <a:t> = ‘official’ and ‘national’ language </a:t>
            </a:r>
          </a:p>
        </p:txBody>
      </p:sp>
      <p:pic>
        <p:nvPicPr>
          <p:cNvPr id="5" name="Picture 10">
            <a:extLst>
              <a:ext uri="{FF2B5EF4-FFF2-40B4-BE49-F238E27FC236}">
                <a16:creationId xmlns:a16="http://schemas.microsoft.com/office/drawing/2014/main" id="{E8460F16-1086-0756-4BDF-9439355B09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9358" y="4255642"/>
            <a:ext cx="1728788" cy="187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177px-Coat_of_arms_of_Singapore_(blazon).svg.png">
            <a:extLst>
              <a:ext uri="{FF2B5EF4-FFF2-40B4-BE49-F238E27FC236}">
                <a16:creationId xmlns:a16="http://schemas.microsoft.com/office/drawing/2014/main" id="{1E3EE5CE-9D4C-627A-629C-221B322CC4B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39359" y="2716543"/>
            <a:ext cx="16859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a:extLst>
              <a:ext uri="{FF2B5EF4-FFF2-40B4-BE49-F238E27FC236}">
                <a16:creationId xmlns:a16="http://schemas.microsoft.com/office/drawing/2014/main" id="{19050DCF-0081-0543-45E6-69158E14474A}"/>
              </a:ext>
            </a:extLst>
          </p:cNvPr>
          <p:cNvPicPr>
            <a:picLocks noChangeAspect="1"/>
          </p:cNvPicPr>
          <p:nvPr/>
        </p:nvPicPr>
        <p:blipFill>
          <a:blip r:embed="rId5">
            <a:extLst>
              <a:ext uri="{28A0092B-C50C-407E-A947-70E740481C1C}">
                <a14:useLocalDpi xmlns:a14="http://schemas.microsoft.com/office/drawing/2010/main" val="0"/>
              </a:ext>
            </a:extLst>
          </a:blip>
          <a:srcRect l="30469" t="19531" r="28838" b="30879"/>
          <a:stretch>
            <a:fillRect/>
          </a:stretch>
        </p:blipFill>
        <p:spPr bwMode="auto">
          <a:xfrm>
            <a:off x="6096000" y="2420888"/>
            <a:ext cx="1860947" cy="170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a:extLst>
              <a:ext uri="{FF2B5EF4-FFF2-40B4-BE49-F238E27FC236}">
                <a16:creationId xmlns:a16="http://schemas.microsoft.com/office/drawing/2014/main" id="{03FBC161-B5AB-30BD-287E-2DFEE336A85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70237" y="4255642"/>
            <a:ext cx="16192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8">
            <a:extLst>
              <a:ext uri="{FF2B5EF4-FFF2-40B4-BE49-F238E27FC236}">
                <a16:creationId xmlns:a16="http://schemas.microsoft.com/office/drawing/2014/main" id="{CFEC038B-B106-A31C-526F-01F2E8A5961F}"/>
              </a:ext>
            </a:extLst>
          </p:cNvPr>
          <p:cNvSpPr>
            <a:spLocks noGrp="1"/>
          </p:cNvSpPr>
          <p:nvPr>
            <p:ph type="sldNum" sz="quarter" idx="11"/>
          </p:nvPr>
        </p:nvSpPr>
        <p:spPr/>
        <p:txBody>
          <a:bodyPr/>
          <a:lstStyle/>
          <a:p>
            <a:fld id="{603D9256-AA16-41A7-A1C0-96DC3C1A0123}" type="slidenum">
              <a:rPr lang="en-GB" noProof="0" smtClean="0"/>
              <a:t>46</a:t>
            </a:fld>
            <a:endParaRPr lang="en-GB" noProof="0" dirty="0"/>
          </a:p>
        </p:txBody>
      </p:sp>
    </p:spTree>
    <p:extLst>
      <p:ext uri="{BB962C8B-B14F-4D97-AF65-F5344CB8AC3E}">
        <p14:creationId xmlns:p14="http://schemas.microsoft.com/office/powerpoint/2010/main" val="17150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English in Singapore: Language shift</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a:xfrm>
            <a:off x="540001" y="1440000"/>
            <a:ext cx="3323752" cy="4968000"/>
          </a:xfrm>
        </p:spPr>
        <p:txBody>
          <a:bodyPr/>
          <a:lstStyle/>
          <a:p>
            <a:r>
              <a:rPr lang="en-US" b="1" dirty="0"/>
              <a:t>Effects:</a:t>
            </a:r>
            <a:br>
              <a:rPr lang="en-US" b="1" dirty="0"/>
            </a:br>
            <a:r>
              <a:rPr lang="en-US" dirty="0"/>
              <a:t>Dominant household language</a:t>
            </a:r>
            <a:endParaRPr lang="en-US" b="1" dirty="0"/>
          </a:p>
        </p:txBody>
      </p:sp>
      <p:sp>
        <p:nvSpPr>
          <p:cNvPr id="6" name="Slide Number Placeholder 5">
            <a:extLst>
              <a:ext uri="{FF2B5EF4-FFF2-40B4-BE49-F238E27FC236}">
                <a16:creationId xmlns:a16="http://schemas.microsoft.com/office/drawing/2014/main" id="{0A97F082-7C96-2E56-0B97-18E70CCE122D}"/>
              </a:ext>
            </a:extLst>
          </p:cNvPr>
          <p:cNvSpPr>
            <a:spLocks noGrp="1"/>
          </p:cNvSpPr>
          <p:nvPr>
            <p:ph type="sldNum" sz="quarter" idx="11"/>
          </p:nvPr>
        </p:nvSpPr>
        <p:spPr/>
        <p:txBody>
          <a:bodyPr/>
          <a:lstStyle/>
          <a:p>
            <a:fld id="{603D9256-AA16-41A7-A1C0-96DC3C1A0123}" type="slidenum">
              <a:rPr lang="en-GB" noProof="0" smtClean="0"/>
              <a:t>47</a:t>
            </a:fld>
            <a:endParaRPr lang="en-GB" noProof="0" dirty="0"/>
          </a:p>
        </p:txBody>
      </p:sp>
      <p:pic>
        <p:nvPicPr>
          <p:cNvPr id="3" name="Picture 2">
            <a:extLst>
              <a:ext uri="{FF2B5EF4-FFF2-40B4-BE49-F238E27FC236}">
                <a16:creationId xmlns:a16="http://schemas.microsoft.com/office/drawing/2014/main" id="{C3F72208-CBB5-DAE7-C77F-B3CF917923B3}"/>
              </a:ext>
            </a:extLst>
          </p:cNvPr>
          <p:cNvPicPr>
            <a:picLocks noChangeAspect="1"/>
          </p:cNvPicPr>
          <p:nvPr/>
        </p:nvPicPr>
        <p:blipFill>
          <a:blip r:embed="rId2"/>
          <a:stretch>
            <a:fillRect/>
          </a:stretch>
        </p:blipFill>
        <p:spPr>
          <a:xfrm>
            <a:off x="3575720" y="1052736"/>
            <a:ext cx="7968247" cy="5817781"/>
          </a:xfrm>
          <a:prstGeom prst="rect">
            <a:avLst/>
          </a:prstGeom>
        </p:spPr>
      </p:pic>
    </p:spTree>
    <p:extLst>
      <p:ext uri="{BB962C8B-B14F-4D97-AF65-F5344CB8AC3E}">
        <p14:creationId xmlns:p14="http://schemas.microsoft.com/office/powerpoint/2010/main" val="38738126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English in Singapore: Language shift</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r>
              <a:rPr lang="en-US" b="1" dirty="0"/>
              <a:t>Effects</a:t>
            </a:r>
          </a:p>
        </p:txBody>
      </p:sp>
      <p:graphicFrame>
        <p:nvGraphicFramePr>
          <p:cNvPr id="5" name="Chart 4">
            <a:extLst>
              <a:ext uri="{FF2B5EF4-FFF2-40B4-BE49-F238E27FC236}">
                <a16:creationId xmlns:a16="http://schemas.microsoft.com/office/drawing/2014/main" id="{D38DE517-A114-34FD-7087-6B59F8C4EF87}"/>
              </a:ext>
            </a:extLst>
          </p:cNvPr>
          <p:cNvGraphicFramePr>
            <a:graphicFrameLocks/>
          </p:cNvGraphicFramePr>
          <p:nvPr/>
        </p:nvGraphicFramePr>
        <p:xfrm>
          <a:off x="2122122" y="1484784"/>
          <a:ext cx="8798414" cy="5184575"/>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708E1A2B-2C58-B985-650B-C58B3945D6DE}"/>
              </a:ext>
            </a:extLst>
          </p:cNvPr>
          <p:cNvSpPr>
            <a:spLocks noGrp="1"/>
          </p:cNvSpPr>
          <p:nvPr>
            <p:ph type="sldNum" sz="quarter" idx="11"/>
          </p:nvPr>
        </p:nvSpPr>
        <p:spPr/>
        <p:txBody>
          <a:bodyPr/>
          <a:lstStyle/>
          <a:p>
            <a:fld id="{603D9256-AA16-41A7-A1C0-96DC3C1A0123}" type="slidenum">
              <a:rPr lang="en-GB" noProof="0" smtClean="0"/>
              <a:t>48</a:t>
            </a:fld>
            <a:endParaRPr lang="en-GB" noProof="0" dirty="0"/>
          </a:p>
        </p:txBody>
      </p:sp>
    </p:spTree>
    <p:extLst>
      <p:ext uri="{BB962C8B-B14F-4D97-AF65-F5344CB8AC3E}">
        <p14:creationId xmlns:p14="http://schemas.microsoft.com/office/powerpoint/2010/main" val="7304424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3E6C-B692-BEA5-01EB-28787B971F8C}"/>
              </a:ext>
            </a:extLst>
          </p:cNvPr>
          <p:cNvSpPr>
            <a:spLocks noGrp="1"/>
          </p:cNvSpPr>
          <p:nvPr>
            <p:ph type="title"/>
          </p:nvPr>
        </p:nvSpPr>
        <p:spPr/>
        <p:txBody>
          <a:bodyPr/>
          <a:lstStyle/>
          <a:p>
            <a:r>
              <a:rPr lang="en-US" dirty="0"/>
              <a:t>English in Singapore: Language policies</a:t>
            </a:r>
          </a:p>
        </p:txBody>
      </p:sp>
      <p:graphicFrame>
        <p:nvGraphicFramePr>
          <p:cNvPr id="6" name="Inhaltsplatzhalter 5">
            <a:extLst>
              <a:ext uri="{FF2B5EF4-FFF2-40B4-BE49-F238E27FC236}">
                <a16:creationId xmlns:a16="http://schemas.microsoft.com/office/drawing/2014/main" id="{2F699D6C-545B-2852-A4BC-D0C4B72558B4}"/>
              </a:ext>
            </a:extLst>
          </p:cNvPr>
          <p:cNvGraphicFramePr>
            <a:graphicFrameLocks/>
          </p:cNvGraphicFramePr>
          <p:nvPr>
            <p:extLst>
              <p:ext uri="{D42A27DB-BD31-4B8C-83A1-F6EECF244321}">
                <p14:modId xmlns:p14="http://schemas.microsoft.com/office/powerpoint/2010/main" val="2451482423"/>
              </p:ext>
            </p:extLst>
          </p:nvPr>
        </p:nvGraphicFramePr>
        <p:xfrm>
          <a:off x="2669928" y="2348880"/>
          <a:ext cx="6852144" cy="3729600"/>
        </p:xfrm>
        <a:graphic>
          <a:graphicData uri="http://schemas.openxmlformats.org/drawingml/2006/table">
            <a:tbl>
              <a:tblPr>
                <a:tableStyleId>{5C22544A-7EE6-4342-B048-85BDC9FD1C3A}</a:tableStyleId>
              </a:tblPr>
              <a:tblGrid>
                <a:gridCol w="642643">
                  <a:extLst>
                    <a:ext uri="{9D8B030D-6E8A-4147-A177-3AD203B41FA5}">
                      <a16:colId xmlns:a16="http://schemas.microsoft.com/office/drawing/2014/main" val="992578543"/>
                    </a:ext>
                  </a:extLst>
                </a:gridCol>
                <a:gridCol w="6209501">
                  <a:extLst>
                    <a:ext uri="{9D8B030D-6E8A-4147-A177-3AD203B41FA5}">
                      <a16:colId xmlns:a16="http://schemas.microsoft.com/office/drawing/2014/main" val="1178495649"/>
                    </a:ext>
                  </a:extLst>
                </a:gridCol>
              </a:tblGrid>
              <a:tr h="118466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3000" dirty="0">
                          <a:solidFill>
                            <a:schemeClr val="bg2"/>
                          </a:solidFill>
                          <a:latin typeface="Charis SIL" panose="02000500060000020004" pitchFamily="2" charset="77"/>
                          <a:ea typeface="Charis SIL" panose="02000500060000020004" pitchFamily="2" charset="77"/>
                          <a:cs typeface="Charis SIL" panose="02000500060000020004" pitchFamily="2" charset="77"/>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r>
                        <a:rPr lang="en-GB" sz="2000" i="1" dirty="0">
                          <a:solidFill>
                            <a:schemeClr val="bg1"/>
                          </a:solidFill>
                        </a:rPr>
                        <a:t>Singlish is not English. It is </a:t>
                      </a:r>
                      <a:r>
                        <a:rPr lang="en-GB" sz="2000" b="1" i="1" dirty="0">
                          <a:solidFill>
                            <a:schemeClr val="bg1"/>
                          </a:solidFill>
                        </a:rPr>
                        <a:t>English corrupted by Singaporeans </a:t>
                      </a:r>
                      <a:r>
                        <a:rPr lang="en-GB" sz="2000" i="1" dirty="0">
                          <a:solidFill>
                            <a:schemeClr val="bg1"/>
                          </a:solidFill>
                        </a:rPr>
                        <a:t>and has become a Singapore dialect. […] Singlish is </a:t>
                      </a:r>
                      <a:r>
                        <a:rPr lang="en-GB" sz="2000" b="1" i="1" dirty="0">
                          <a:solidFill>
                            <a:schemeClr val="bg1"/>
                          </a:solidFill>
                        </a:rPr>
                        <a:t>broken</a:t>
                      </a:r>
                      <a:r>
                        <a:rPr lang="en-GB" sz="2000" i="1" dirty="0">
                          <a:solidFill>
                            <a:schemeClr val="bg1"/>
                          </a:solidFill>
                        </a:rPr>
                        <a:t>, </a:t>
                      </a:r>
                      <a:r>
                        <a:rPr lang="en-GB" sz="2000" b="1" i="1" dirty="0">
                          <a:solidFill>
                            <a:schemeClr val="bg1"/>
                          </a:solidFill>
                        </a:rPr>
                        <a:t>ungrammatical</a:t>
                      </a:r>
                      <a:r>
                        <a:rPr lang="en-GB" sz="2000" i="1" dirty="0">
                          <a:solidFill>
                            <a:schemeClr val="bg1"/>
                          </a:solidFill>
                        </a:rPr>
                        <a:t> English sprinkled with words and phrases from local dialects and Malay which English speakers outside Singapore have </a:t>
                      </a:r>
                      <a:r>
                        <a:rPr lang="en-GB" sz="2000" b="1" i="1" dirty="0">
                          <a:solidFill>
                            <a:schemeClr val="bg1"/>
                          </a:solidFill>
                        </a:rPr>
                        <a:t>difficulties in understanding</a:t>
                      </a:r>
                      <a:r>
                        <a:rPr lang="en-GB" sz="2000" i="1" dirty="0">
                          <a:solidFill>
                            <a:schemeClr val="bg1"/>
                          </a:solidFill>
                        </a:rPr>
                        <a:t>. […]</a:t>
                      </a:r>
                    </a:p>
                    <a:p>
                      <a:endParaRPr lang="en-GB" sz="2000" i="1" dirty="0">
                        <a:solidFill>
                          <a:schemeClr val="bg1"/>
                        </a:solidFill>
                      </a:endParaRPr>
                    </a:p>
                    <a:p>
                      <a:r>
                        <a:rPr lang="en-GB" sz="2000" i="1" dirty="0">
                          <a:solidFill>
                            <a:schemeClr val="bg1"/>
                          </a:solidFill>
                        </a:rPr>
                        <a:t>If they [the younger generation] speak Singlish when they can speak good English, they are doing a </a:t>
                      </a:r>
                      <a:r>
                        <a:rPr lang="en-GB" sz="2000" b="1" i="1" dirty="0">
                          <a:solidFill>
                            <a:schemeClr val="bg1"/>
                          </a:solidFill>
                        </a:rPr>
                        <a:t>disservice</a:t>
                      </a:r>
                      <a:r>
                        <a:rPr lang="en-GB" sz="2000" i="1" dirty="0">
                          <a:solidFill>
                            <a:schemeClr val="bg1"/>
                          </a:solidFill>
                        </a:rPr>
                        <a:t> to Singapore</a:t>
                      </a:r>
                      <a:br>
                        <a:rPr lang="en-GB" sz="2000" dirty="0">
                          <a:solidFill>
                            <a:schemeClr val="bg1"/>
                          </a:solidFill>
                        </a:rPr>
                      </a:br>
                      <a:endParaRPr lang="en-GB" sz="2000" dirty="0">
                        <a:solidFill>
                          <a:schemeClr val="bg1"/>
                        </a:solidFill>
                      </a:endParaRPr>
                    </a:p>
                    <a:p>
                      <a:r>
                        <a:rPr lang="en-GB" sz="2000" dirty="0">
                          <a:solidFill>
                            <a:schemeClr val="bg1"/>
                          </a:solidFill>
                        </a:rPr>
                        <a:t>Goh </a:t>
                      </a:r>
                      <a:r>
                        <a:rPr lang="en-GB" sz="2000" dirty="0" err="1">
                          <a:solidFill>
                            <a:schemeClr val="bg1"/>
                          </a:solidFill>
                        </a:rPr>
                        <a:t>Chok</a:t>
                      </a:r>
                      <a:r>
                        <a:rPr lang="en-GB" sz="2000" dirty="0">
                          <a:solidFill>
                            <a:schemeClr val="bg1"/>
                          </a:solidFill>
                        </a:rPr>
                        <a:t> Tong (Speech on 29 August 1999)</a:t>
                      </a: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4649575"/>
                  </a:ext>
                </a:extLst>
              </a:tr>
            </a:tbl>
          </a:graphicData>
        </a:graphic>
      </p:graphicFrame>
      <p:sp>
        <p:nvSpPr>
          <p:cNvPr id="4" name="Slide Number Placeholder 3">
            <a:extLst>
              <a:ext uri="{FF2B5EF4-FFF2-40B4-BE49-F238E27FC236}">
                <a16:creationId xmlns:a16="http://schemas.microsoft.com/office/drawing/2014/main" id="{7A4545E2-3582-9668-3509-F78CDF0E0228}"/>
              </a:ext>
            </a:extLst>
          </p:cNvPr>
          <p:cNvSpPr>
            <a:spLocks noGrp="1"/>
          </p:cNvSpPr>
          <p:nvPr>
            <p:ph type="sldNum" sz="quarter" idx="11"/>
          </p:nvPr>
        </p:nvSpPr>
        <p:spPr/>
        <p:txBody>
          <a:bodyPr/>
          <a:lstStyle/>
          <a:p>
            <a:fld id="{603D9256-AA16-41A7-A1C0-96DC3C1A0123}" type="slidenum">
              <a:rPr lang="en-GB" noProof="0" smtClean="0"/>
              <a:t>49</a:t>
            </a:fld>
            <a:endParaRPr lang="en-GB" noProof="0" dirty="0"/>
          </a:p>
        </p:txBody>
      </p:sp>
    </p:spTree>
    <p:extLst>
      <p:ext uri="{BB962C8B-B14F-4D97-AF65-F5344CB8AC3E}">
        <p14:creationId xmlns:p14="http://schemas.microsoft.com/office/powerpoint/2010/main" val="2702229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English in Singapore: Language policies</a:t>
            </a:r>
          </a:p>
        </p:txBody>
      </p:sp>
      <p:sp>
        <p:nvSpPr>
          <p:cNvPr id="4" name="Content Placeholder 3">
            <a:extLst>
              <a:ext uri="{FF2B5EF4-FFF2-40B4-BE49-F238E27FC236}">
                <a16:creationId xmlns:a16="http://schemas.microsoft.com/office/drawing/2014/main" id="{E9474643-341C-2B6D-E143-F8B56454502A}"/>
              </a:ext>
            </a:extLst>
          </p:cNvPr>
          <p:cNvSpPr>
            <a:spLocks noGrp="1"/>
          </p:cNvSpPr>
          <p:nvPr>
            <p:ph sz="quarter" idx="12"/>
          </p:nvPr>
        </p:nvSpPr>
        <p:spPr/>
        <p:txBody>
          <a:bodyPr/>
          <a:lstStyle/>
          <a:p>
            <a:pPr marL="0" indent="0">
              <a:buNone/>
            </a:pPr>
            <a:r>
              <a:rPr lang="en-US" b="1" dirty="0"/>
              <a:t>Speak Good English Movement </a:t>
            </a:r>
            <a:r>
              <a:rPr lang="en-US" u="sng" dirty="0">
                <a:solidFill>
                  <a:schemeClr val="hlink"/>
                </a:solidFill>
                <a:hlinkClick r:id="" action="ppaction://noaction"/>
              </a:rPr>
              <a:t>https://www.languagecouncils.sg/goodenglish/</a:t>
            </a:r>
            <a:endParaRPr lang="en-US" dirty="0"/>
          </a:p>
          <a:p>
            <a:pPr marL="171450" indent="-38100">
              <a:lnSpc>
                <a:spcPct val="90000"/>
              </a:lnSpc>
              <a:spcBef>
                <a:spcPts val="750"/>
              </a:spcBef>
              <a:spcAft>
                <a:spcPts val="0"/>
              </a:spcAft>
              <a:buClr>
                <a:schemeClr val="dk1"/>
              </a:buClr>
              <a:buSzPts val="2800"/>
              <a:buNone/>
            </a:pPr>
            <a:endParaRPr lang="en-US" dirty="0"/>
          </a:p>
          <a:p>
            <a:pPr marL="171450" indent="-38100">
              <a:lnSpc>
                <a:spcPct val="90000"/>
              </a:lnSpc>
              <a:spcBef>
                <a:spcPts val="750"/>
              </a:spcBef>
              <a:spcAft>
                <a:spcPts val="0"/>
              </a:spcAft>
              <a:buClr>
                <a:schemeClr val="dk1"/>
              </a:buClr>
              <a:buSzPts val="2800"/>
              <a:buNone/>
            </a:pPr>
            <a:endParaRPr lang="en-US" dirty="0"/>
          </a:p>
          <a:p>
            <a:pPr marL="0" indent="0">
              <a:buNone/>
            </a:pPr>
            <a:endParaRPr lang="en-US" b="1" dirty="0"/>
          </a:p>
        </p:txBody>
      </p:sp>
      <p:sp>
        <p:nvSpPr>
          <p:cNvPr id="5" name="Slide Number Placeholder 4">
            <a:extLst>
              <a:ext uri="{FF2B5EF4-FFF2-40B4-BE49-F238E27FC236}">
                <a16:creationId xmlns:a16="http://schemas.microsoft.com/office/drawing/2014/main" id="{E71C2053-6E27-0DE5-C106-F5D952968378}"/>
              </a:ext>
            </a:extLst>
          </p:cNvPr>
          <p:cNvSpPr>
            <a:spLocks noGrp="1"/>
          </p:cNvSpPr>
          <p:nvPr>
            <p:ph type="sldNum" sz="quarter" idx="11"/>
          </p:nvPr>
        </p:nvSpPr>
        <p:spPr/>
        <p:txBody>
          <a:bodyPr/>
          <a:lstStyle/>
          <a:p>
            <a:fld id="{603D9256-AA16-41A7-A1C0-96DC3C1A0123}" type="slidenum">
              <a:rPr lang="en-GB" noProof="0" smtClean="0"/>
              <a:t>50</a:t>
            </a:fld>
            <a:endParaRPr lang="en-GB" noProof="0" dirty="0"/>
          </a:p>
        </p:txBody>
      </p:sp>
      <p:pic>
        <p:nvPicPr>
          <p:cNvPr id="3" name="Picture 2">
            <a:extLst>
              <a:ext uri="{FF2B5EF4-FFF2-40B4-BE49-F238E27FC236}">
                <a16:creationId xmlns:a16="http://schemas.microsoft.com/office/drawing/2014/main" id="{A897F895-247B-081E-BF72-8C32EFAEED62}"/>
              </a:ext>
            </a:extLst>
          </p:cNvPr>
          <p:cNvPicPr>
            <a:picLocks noChangeAspect="1"/>
          </p:cNvPicPr>
          <p:nvPr/>
        </p:nvPicPr>
        <p:blipFill>
          <a:blip r:embed="rId3"/>
          <a:stretch>
            <a:fillRect/>
          </a:stretch>
        </p:blipFill>
        <p:spPr>
          <a:xfrm>
            <a:off x="2855640" y="1700808"/>
            <a:ext cx="7342584" cy="5517673"/>
          </a:xfrm>
          <a:prstGeom prst="rect">
            <a:avLst/>
          </a:prstGeom>
        </p:spPr>
      </p:pic>
    </p:spTree>
    <p:extLst>
      <p:ext uri="{BB962C8B-B14F-4D97-AF65-F5344CB8AC3E}">
        <p14:creationId xmlns:p14="http://schemas.microsoft.com/office/powerpoint/2010/main" val="256438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3E6C-B692-BEA5-01EB-28787B971F8C}"/>
              </a:ext>
            </a:extLst>
          </p:cNvPr>
          <p:cNvSpPr>
            <a:spLocks noGrp="1"/>
          </p:cNvSpPr>
          <p:nvPr>
            <p:ph type="title"/>
          </p:nvPr>
        </p:nvSpPr>
        <p:spPr/>
        <p:txBody>
          <a:bodyPr/>
          <a:lstStyle/>
          <a:p>
            <a:r>
              <a:rPr lang="en-US" dirty="0"/>
              <a:t>English in Singapore: Language policies</a:t>
            </a:r>
          </a:p>
        </p:txBody>
      </p:sp>
      <p:graphicFrame>
        <p:nvGraphicFramePr>
          <p:cNvPr id="6" name="Inhaltsplatzhalter 5">
            <a:extLst>
              <a:ext uri="{FF2B5EF4-FFF2-40B4-BE49-F238E27FC236}">
                <a16:creationId xmlns:a16="http://schemas.microsoft.com/office/drawing/2014/main" id="{2F699D6C-545B-2852-A4BC-D0C4B72558B4}"/>
              </a:ext>
            </a:extLst>
          </p:cNvPr>
          <p:cNvGraphicFramePr>
            <a:graphicFrameLocks/>
          </p:cNvGraphicFramePr>
          <p:nvPr>
            <p:extLst>
              <p:ext uri="{D42A27DB-BD31-4B8C-83A1-F6EECF244321}">
                <p14:modId xmlns:p14="http://schemas.microsoft.com/office/powerpoint/2010/main" val="3211996541"/>
              </p:ext>
            </p:extLst>
          </p:nvPr>
        </p:nvGraphicFramePr>
        <p:xfrm>
          <a:off x="2669928" y="2348880"/>
          <a:ext cx="6852144" cy="1900800"/>
        </p:xfrm>
        <a:graphic>
          <a:graphicData uri="http://schemas.openxmlformats.org/drawingml/2006/table">
            <a:tbl>
              <a:tblPr>
                <a:tableStyleId>{5C22544A-7EE6-4342-B048-85BDC9FD1C3A}</a:tableStyleId>
              </a:tblPr>
              <a:tblGrid>
                <a:gridCol w="642643">
                  <a:extLst>
                    <a:ext uri="{9D8B030D-6E8A-4147-A177-3AD203B41FA5}">
                      <a16:colId xmlns:a16="http://schemas.microsoft.com/office/drawing/2014/main" val="992578543"/>
                    </a:ext>
                  </a:extLst>
                </a:gridCol>
                <a:gridCol w="6209501">
                  <a:extLst>
                    <a:ext uri="{9D8B030D-6E8A-4147-A177-3AD203B41FA5}">
                      <a16:colId xmlns:a16="http://schemas.microsoft.com/office/drawing/2014/main" val="1178495649"/>
                    </a:ext>
                  </a:extLst>
                </a:gridCol>
              </a:tblGrid>
              <a:tr h="118466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3000" dirty="0">
                          <a:solidFill>
                            <a:schemeClr val="bg2"/>
                          </a:solidFill>
                          <a:latin typeface="Charis SIL" panose="02000500060000020004" pitchFamily="2" charset="77"/>
                          <a:ea typeface="Charis SIL" panose="02000500060000020004" pitchFamily="2" charset="77"/>
                          <a:cs typeface="Charis SIL" panose="02000500060000020004" pitchFamily="2" charset="77"/>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r>
                        <a:rPr lang="en-GB" sz="2000" i="1" dirty="0">
                          <a:solidFill>
                            <a:schemeClr val="bg1"/>
                          </a:solidFill>
                        </a:rPr>
                        <a:t>The more the media makes Singlish socially acceptable, by popularising it in TV shows, the more we make people believe that they can get by with Singlish. This will be a </a:t>
                      </a:r>
                      <a:r>
                        <a:rPr lang="en-GB" sz="2000" b="1" i="1" dirty="0">
                          <a:solidFill>
                            <a:schemeClr val="bg1"/>
                          </a:solidFill>
                        </a:rPr>
                        <a:t>disadvantage</a:t>
                      </a:r>
                      <a:r>
                        <a:rPr lang="en-GB" sz="2000" i="1" dirty="0">
                          <a:solidFill>
                            <a:schemeClr val="bg1"/>
                          </a:solidFill>
                        </a:rPr>
                        <a:t> to the less educated half of the population.</a:t>
                      </a:r>
                      <a:br>
                        <a:rPr lang="en-GB" sz="2000" dirty="0">
                          <a:solidFill>
                            <a:schemeClr val="bg1"/>
                          </a:solidFill>
                        </a:rPr>
                      </a:br>
                      <a:endParaRPr lang="en-GB" sz="2000" dirty="0">
                        <a:solidFill>
                          <a:schemeClr val="bg1"/>
                        </a:solidFill>
                      </a:endParaRPr>
                    </a:p>
                    <a:p>
                      <a:r>
                        <a:rPr lang="en-GB" sz="2000" dirty="0">
                          <a:solidFill>
                            <a:schemeClr val="bg1"/>
                          </a:solidFill>
                        </a:rPr>
                        <a:t>Lee </a:t>
                      </a:r>
                      <a:r>
                        <a:rPr lang="en-GB" sz="2000" dirty="0" err="1">
                          <a:solidFill>
                            <a:schemeClr val="bg1"/>
                          </a:solidFill>
                        </a:rPr>
                        <a:t>Kuan</a:t>
                      </a:r>
                      <a:r>
                        <a:rPr lang="en-GB" sz="2000" dirty="0">
                          <a:solidFill>
                            <a:schemeClr val="bg1"/>
                          </a:solidFill>
                        </a:rPr>
                        <a:t> Yew (Speech)</a:t>
                      </a: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4649575"/>
                  </a:ext>
                </a:extLst>
              </a:tr>
            </a:tbl>
          </a:graphicData>
        </a:graphic>
      </p:graphicFrame>
      <p:sp>
        <p:nvSpPr>
          <p:cNvPr id="4" name="Slide Number Placeholder 3">
            <a:extLst>
              <a:ext uri="{FF2B5EF4-FFF2-40B4-BE49-F238E27FC236}">
                <a16:creationId xmlns:a16="http://schemas.microsoft.com/office/drawing/2014/main" id="{7A4545E2-3582-9668-3509-F78CDF0E0228}"/>
              </a:ext>
            </a:extLst>
          </p:cNvPr>
          <p:cNvSpPr>
            <a:spLocks noGrp="1"/>
          </p:cNvSpPr>
          <p:nvPr>
            <p:ph type="sldNum" sz="quarter" idx="11"/>
          </p:nvPr>
        </p:nvSpPr>
        <p:spPr/>
        <p:txBody>
          <a:bodyPr/>
          <a:lstStyle/>
          <a:p>
            <a:fld id="{603D9256-AA16-41A7-A1C0-96DC3C1A0123}" type="slidenum">
              <a:rPr lang="en-GB" noProof="0" smtClean="0"/>
              <a:t>51</a:t>
            </a:fld>
            <a:endParaRPr lang="en-GB" noProof="0" dirty="0"/>
          </a:p>
        </p:txBody>
      </p:sp>
      <p:sp>
        <p:nvSpPr>
          <p:cNvPr id="3" name="Content Placeholder 3">
            <a:extLst>
              <a:ext uri="{FF2B5EF4-FFF2-40B4-BE49-F238E27FC236}">
                <a16:creationId xmlns:a16="http://schemas.microsoft.com/office/drawing/2014/main" id="{9BFD1D6B-ECDE-226D-6684-8DF7BF9D2528}"/>
              </a:ext>
            </a:extLst>
          </p:cNvPr>
          <p:cNvSpPr>
            <a:spLocks noGrp="1"/>
          </p:cNvSpPr>
          <p:nvPr>
            <p:ph sz="quarter" idx="12"/>
          </p:nvPr>
        </p:nvSpPr>
        <p:spPr>
          <a:xfrm>
            <a:off x="540000" y="1440000"/>
            <a:ext cx="11472333" cy="4968000"/>
          </a:xfrm>
        </p:spPr>
        <p:txBody>
          <a:bodyPr/>
          <a:lstStyle/>
          <a:p>
            <a:endParaRPr lang="en-US" b="1" dirty="0"/>
          </a:p>
        </p:txBody>
      </p:sp>
    </p:spTree>
    <p:extLst>
      <p:ext uri="{BB962C8B-B14F-4D97-AF65-F5344CB8AC3E}">
        <p14:creationId xmlns:p14="http://schemas.microsoft.com/office/powerpoint/2010/main" val="1575814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B0DAD-5B06-F70E-1849-7EBFDEEC3692}"/>
              </a:ext>
            </a:extLst>
          </p:cNvPr>
          <p:cNvSpPr>
            <a:spLocks noGrp="1"/>
          </p:cNvSpPr>
          <p:nvPr>
            <p:ph type="title"/>
          </p:nvPr>
        </p:nvSpPr>
        <p:spPr/>
        <p:txBody>
          <a:bodyPr/>
          <a:lstStyle/>
          <a:p>
            <a:r>
              <a:rPr lang="en-US" dirty="0"/>
              <a:t>English in Singapore: Language policies</a:t>
            </a:r>
          </a:p>
        </p:txBody>
      </p:sp>
      <p:sp>
        <p:nvSpPr>
          <p:cNvPr id="4" name="Content Placeholder 3">
            <a:extLst>
              <a:ext uri="{FF2B5EF4-FFF2-40B4-BE49-F238E27FC236}">
                <a16:creationId xmlns:a16="http://schemas.microsoft.com/office/drawing/2014/main" id="{75E321DE-701D-DF20-36FB-BB4996699C29}"/>
              </a:ext>
            </a:extLst>
          </p:cNvPr>
          <p:cNvSpPr>
            <a:spLocks noGrp="1"/>
          </p:cNvSpPr>
          <p:nvPr>
            <p:ph sz="quarter" idx="12"/>
          </p:nvPr>
        </p:nvSpPr>
        <p:spPr/>
        <p:txBody>
          <a:bodyPr/>
          <a:lstStyle/>
          <a:p>
            <a:r>
              <a:rPr lang="en-US" dirty="0"/>
              <a:t>Media Development Authority: </a:t>
            </a:r>
            <a:r>
              <a:rPr lang="en-US" i="1" dirty="0"/>
              <a:t>Free-to-air television </a:t>
            </a:r>
            <a:r>
              <a:rPr lang="en-US" i="1" dirty="0" err="1"/>
              <a:t>programme</a:t>
            </a:r>
            <a:r>
              <a:rPr lang="en-US" i="1" dirty="0"/>
              <a:t> code</a:t>
            </a:r>
          </a:p>
        </p:txBody>
      </p:sp>
      <p:graphicFrame>
        <p:nvGraphicFramePr>
          <p:cNvPr id="5" name="Inhaltsplatzhalter 5">
            <a:extLst>
              <a:ext uri="{FF2B5EF4-FFF2-40B4-BE49-F238E27FC236}">
                <a16:creationId xmlns:a16="http://schemas.microsoft.com/office/drawing/2014/main" id="{D689BF9F-9D8F-0FC6-720D-607AB2BD821F}"/>
              </a:ext>
            </a:extLst>
          </p:cNvPr>
          <p:cNvGraphicFramePr>
            <a:graphicFrameLocks/>
          </p:cNvGraphicFramePr>
          <p:nvPr>
            <p:extLst>
              <p:ext uri="{D42A27DB-BD31-4B8C-83A1-F6EECF244321}">
                <p14:modId xmlns:p14="http://schemas.microsoft.com/office/powerpoint/2010/main" val="2926448739"/>
              </p:ext>
            </p:extLst>
          </p:nvPr>
        </p:nvGraphicFramePr>
        <p:xfrm>
          <a:off x="1703512" y="2348880"/>
          <a:ext cx="8352928" cy="3729600"/>
        </p:xfrm>
        <a:graphic>
          <a:graphicData uri="http://schemas.openxmlformats.org/drawingml/2006/table">
            <a:tbl>
              <a:tblPr>
                <a:tableStyleId>{5C22544A-7EE6-4342-B048-85BDC9FD1C3A}</a:tableStyleId>
              </a:tblPr>
              <a:tblGrid>
                <a:gridCol w="783397">
                  <a:extLst>
                    <a:ext uri="{9D8B030D-6E8A-4147-A177-3AD203B41FA5}">
                      <a16:colId xmlns:a16="http://schemas.microsoft.com/office/drawing/2014/main" val="992578543"/>
                    </a:ext>
                  </a:extLst>
                </a:gridCol>
                <a:gridCol w="7569531">
                  <a:extLst>
                    <a:ext uri="{9D8B030D-6E8A-4147-A177-3AD203B41FA5}">
                      <a16:colId xmlns:a16="http://schemas.microsoft.com/office/drawing/2014/main" val="1178495649"/>
                    </a:ext>
                  </a:extLst>
                </a:gridCol>
              </a:tblGrid>
              <a:tr h="118466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3000" dirty="0">
                          <a:solidFill>
                            <a:schemeClr val="bg2"/>
                          </a:solidFill>
                          <a:latin typeface="Charis SIL" panose="02000500060000020004" pitchFamily="2" charset="77"/>
                          <a:ea typeface="Charis SIL" panose="02000500060000020004" pitchFamily="2" charset="77"/>
                          <a:cs typeface="Charis SIL" panose="02000500060000020004" pitchFamily="2" charset="77"/>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r>
                        <a:rPr lang="en-GB" sz="2000" b="1" i="1" dirty="0">
                          <a:solidFill>
                            <a:schemeClr val="bg1"/>
                          </a:solidFill>
                        </a:rPr>
                        <a:t>Standard English</a:t>
                      </a:r>
                      <a:r>
                        <a:rPr lang="en-GB" sz="2000" i="1" dirty="0">
                          <a:solidFill>
                            <a:schemeClr val="bg1"/>
                          </a:solidFill>
                        </a:rPr>
                        <a:t>, which is </a:t>
                      </a:r>
                      <a:r>
                        <a:rPr lang="en-GB" sz="2000" b="1" i="1" dirty="0">
                          <a:solidFill>
                            <a:schemeClr val="bg1"/>
                          </a:solidFill>
                        </a:rPr>
                        <a:t>grammatically correct</a:t>
                      </a:r>
                      <a:r>
                        <a:rPr lang="en-GB" sz="2000" i="1" dirty="0">
                          <a:solidFill>
                            <a:schemeClr val="bg1"/>
                          </a:solidFill>
                        </a:rPr>
                        <a:t>, should be used for programmes such as news, current affairs and info-educational programmes. </a:t>
                      </a:r>
                      <a:r>
                        <a:rPr lang="en-GB" sz="2000" b="1" i="1" dirty="0">
                          <a:solidFill>
                            <a:schemeClr val="bg1"/>
                          </a:solidFill>
                        </a:rPr>
                        <a:t>Local English</a:t>
                      </a:r>
                      <a:r>
                        <a:rPr lang="en-GB" sz="2000" i="1" dirty="0">
                          <a:solidFill>
                            <a:schemeClr val="bg1"/>
                          </a:solidFill>
                        </a:rPr>
                        <a:t>, which is </a:t>
                      </a:r>
                      <a:r>
                        <a:rPr lang="en-GB" sz="2000" b="1" i="1" dirty="0">
                          <a:solidFill>
                            <a:schemeClr val="bg1"/>
                          </a:solidFill>
                        </a:rPr>
                        <a:t>also grammatically correct </a:t>
                      </a:r>
                      <a:r>
                        <a:rPr lang="en-GB" sz="2000" i="1" dirty="0">
                          <a:solidFill>
                            <a:schemeClr val="bg1"/>
                          </a:solidFill>
                        </a:rPr>
                        <a:t>but </a:t>
                      </a:r>
                      <a:r>
                        <a:rPr lang="en-GB" sz="2000" b="1" i="1" dirty="0">
                          <a:solidFill>
                            <a:schemeClr val="bg1"/>
                          </a:solidFill>
                        </a:rPr>
                        <a:t>pronounced with a Singaporean accent </a:t>
                      </a:r>
                      <a:r>
                        <a:rPr lang="en-GB" sz="2000" i="1" dirty="0">
                          <a:solidFill>
                            <a:schemeClr val="bg1"/>
                          </a:solidFill>
                        </a:rPr>
                        <a:t>and which may include local terms and expressions, could be used for programmes like dramas, comedies and variety shows. [...] </a:t>
                      </a:r>
                      <a:r>
                        <a:rPr lang="en-GB" sz="2000" b="1" i="1" dirty="0">
                          <a:solidFill>
                            <a:schemeClr val="bg1"/>
                          </a:solidFill>
                        </a:rPr>
                        <a:t>Singlish</a:t>
                      </a:r>
                      <a:r>
                        <a:rPr lang="en-GB" sz="2000" i="1" dirty="0">
                          <a:solidFill>
                            <a:schemeClr val="bg1"/>
                          </a:solidFill>
                        </a:rPr>
                        <a:t>, which is </a:t>
                      </a:r>
                      <a:r>
                        <a:rPr lang="en-GB" sz="2000" b="1" i="1" dirty="0">
                          <a:solidFill>
                            <a:schemeClr val="bg1"/>
                          </a:solidFill>
                        </a:rPr>
                        <a:t>ungrammatical local English</a:t>
                      </a:r>
                      <a:r>
                        <a:rPr lang="en-GB" sz="2000" i="1" dirty="0">
                          <a:solidFill>
                            <a:schemeClr val="bg1"/>
                          </a:solidFill>
                        </a:rPr>
                        <a:t>, and includes dialect terms and sentence structures based on dialect, should not be encouraged and can only be permitted in interviews, where the interviewee speaks only Singlish. The interviewer himself, however, should not use Singlish. </a:t>
                      </a:r>
                      <a:br>
                        <a:rPr lang="en-GB" sz="2000" dirty="0">
                          <a:solidFill>
                            <a:schemeClr val="bg1"/>
                          </a:solidFill>
                        </a:rPr>
                      </a:br>
                      <a:endParaRPr lang="en-GB" sz="2000" dirty="0">
                        <a:solidFill>
                          <a:schemeClr val="bg1"/>
                        </a:solidFill>
                      </a:endParaRPr>
                    </a:p>
                    <a:p>
                      <a:r>
                        <a:rPr lang="en-GB" sz="2000" dirty="0">
                          <a:solidFill>
                            <a:schemeClr val="bg1"/>
                          </a:solidFill>
                        </a:rPr>
                        <a:t>(MDA 2013: 12, my emphasis)</a:t>
                      </a: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4649575"/>
                  </a:ext>
                </a:extLst>
              </a:tr>
            </a:tbl>
          </a:graphicData>
        </a:graphic>
      </p:graphicFrame>
      <p:sp>
        <p:nvSpPr>
          <p:cNvPr id="6" name="Slide Number Placeholder 5">
            <a:extLst>
              <a:ext uri="{FF2B5EF4-FFF2-40B4-BE49-F238E27FC236}">
                <a16:creationId xmlns:a16="http://schemas.microsoft.com/office/drawing/2014/main" id="{F4727F30-3181-305B-CC1B-2DBFE99773F0}"/>
              </a:ext>
            </a:extLst>
          </p:cNvPr>
          <p:cNvSpPr>
            <a:spLocks noGrp="1"/>
          </p:cNvSpPr>
          <p:nvPr>
            <p:ph type="sldNum" sz="quarter" idx="11"/>
          </p:nvPr>
        </p:nvSpPr>
        <p:spPr/>
        <p:txBody>
          <a:bodyPr/>
          <a:lstStyle/>
          <a:p>
            <a:fld id="{603D9256-AA16-41A7-A1C0-96DC3C1A0123}" type="slidenum">
              <a:rPr lang="en-GB" noProof="0" smtClean="0"/>
              <a:t>52</a:t>
            </a:fld>
            <a:endParaRPr lang="en-GB" noProof="0" dirty="0"/>
          </a:p>
        </p:txBody>
      </p:sp>
    </p:spTree>
    <p:extLst>
      <p:ext uri="{BB962C8B-B14F-4D97-AF65-F5344CB8AC3E}">
        <p14:creationId xmlns:p14="http://schemas.microsoft.com/office/powerpoint/2010/main" val="14929836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0855-AEE6-6555-A34E-289ADB78CFD8}"/>
              </a:ext>
            </a:extLst>
          </p:cNvPr>
          <p:cNvSpPr>
            <a:spLocks noGrp="1"/>
          </p:cNvSpPr>
          <p:nvPr>
            <p:ph type="title"/>
          </p:nvPr>
        </p:nvSpPr>
        <p:spPr/>
        <p:txBody>
          <a:bodyPr/>
          <a:lstStyle/>
          <a:p>
            <a:r>
              <a:rPr lang="en-US" dirty="0"/>
              <a:t>Current changes</a:t>
            </a:r>
          </a:p>
        </p:txBody>
      </p:sp>
      <p:sp>
        <p:nvSpPr>
          <p:cNvPr id="3" name="Text Placeholder 2">
            <a:extLst>
              <a:ext uri="{FF2B5EF4-FFF2-40B4-BE49-F238E27FC236}">
                <a16:creationId xmlns:a16="http://schemas.microsoft.com/office/drawing/2014/main" id="{3D8CC87F-CF66-F677-70B3-E44570768C81}"/>
              </a:ext>
            </a:extLst>
          </p:cNvPr>
          <p:cNvSpPr>
            <a:spLocks noGrp="1"/>
          </p:cNvSpPr>
          <p:nvPr>
            <p:ph type="body" sz="quarter" idx="10"/>
          </p:nvPr>
        </p:nvSpPr>
        <p:spPr/>
        <p:txBody>
          <a:bodyPr/>
          <a:lstStyle/>
          <a:p>
            <a:endParaRPr lang="en-US" dirty="0">
              <a:latin typeface="Tamil Sangam MN" pitchFamily="2" charset="0"/>
              <a:ea typeface="Tamil Sangam MN" pitchFamily="2" charset="0"/>
              <a:cs typeface="Tamil Sangam MN" pitchFamily="2" charset="0"/>
            </a:endParaRPr>
          </a:p>
        </p:txBody>
      </p:sp>
    </p:spTree>
    <p:extLst>
      <p:ext uri="{BB962C8B-B14F-4D97-AF65-F5344CB8AC3E}">
        <p14:creationId xmlns:p14="http://schemas.microsoft.com/office/powerpoint/2010/main" val="3519487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3D77B-FA21-6A83-F768-36C5507129E6}"/>
              </a:ext>
            </a:extLst>
          </p:cNvPr>
          <p:cNvSpPr>
            <a:spLocks noGrp="1"/>
          </p:cNvSpPr>
          <p:nvPr>
            <p:ph type="title"/>
          </p:nvPr>
        </p:nvSpPr>
        <p:spPr/>
        <p:txBody>
          <a:bodyPr/>
          <a:lstStyle/>
          <a:p>
            <a:r>
              <a:rPr lang="en-US" dirty="0"/>
              <a:t>Current changes: Attitudes towards policies</a:t>
            </a:r>
            <a:endParaRPr lang="en-GB" dirty="0"/>
          </a:p>
        </p:txBody>
      </p:sp>
      <p:sp>
        <p:nvSpPr>
          <p:cNvPr id="3" name="Slide Number Placeholder 2">
            <a:extLst>
              <a:ext uri="{FF2B5EF4-FFF2-40B4-BE49-F238E27FC236}">
                <a16:creationId xmlns:a16="http://schemas.microsoft.com/office/drawing/2014/main" id="{0438C7B6-22F3-51E6-C881-6364CD60A00C}"/>
              </a:ext>
            </a:extLst>
          </p:cNvPr>
          <p:cNvSpPr>
            <a:spLocks noGrp="1"/>
          </p:cNvSpPr>
          <p:nvPr>
            <p:ph type="sldNum" sz="quarter" idx="11"/>
          </p:nvPr>
        </p:nvSpPr>
        <p:spPr/>
        <p:txBody>
          <a:bodyPr/>
          <a:lstStyle/>
          <a:p>
            <a:fld id="{603D9256-AA16-41A7-A1C0-96DC3C1A0123}" type="slidenum">
              <a:rPr lang="en-GB" noProof="0" smtClean="0"/>
              <a:t>54</a:t>
            </a:fld>
            <a:endParaRPr lang="en-GB" noProof="0" dirty="0"/>
          </a:p>
        </p:txBody>
      </p:sp>
      <p:pic>
        <p:nvPicPr>
          <p:cNvPr id="6" name="Content Placeholder 5">
            <a:extLst>
              <a:ext uri="{FF2B5EF4-FFF2-40B4-BE49-F238E27FC236}">
                <a16:creationId xmlns:a16="http://schemas.microsoft.com/office/drawing/2014/main" id="{BEEAFF66-532D-53CF-C6BE-7125AECD1786}"/>
              </a:ext>
            </a:extLst>
          </p:cNvPr>
          <p:cNvPicPr>
            <a:picLocks noGrp="1" noChangeAspect="1"/>
          </p:cNvPicPr>
          <p:nvPr>
            <p:ph sz="quarter" idx="12"/>
          </p:nvPr>
        </p:nvPicPr>
        <p:blipFill>
          <a:blip r:embed="rId2"/>
          <a:stretch>
            <a:fillRect/>
          </a:stretch>
        </p:blipFill>
        <p:spPr>
          <a:xfrm>
            <a:off x="1005277" y="1439863"/>
            <a:ext cx="10541809" cy="4968875"/>
          </a:xfrm>
          <a:prstGeom prst="rect">
            <a:avLst/>
          </a:prstGeom>
        </p:spPr>
      </p:pic>
      <p:sp>
        <p:nvSpPr>
          <p:cNvPr id="7" name="TextBox 6">
            <a:extLst>
              <a:ext uri="{FF2B5EF4-FFF2-40B4-BE49-F238E27FC236}">
                <a16:creationId xmlns:a16="http://schemas.microsoft.com/office/drawing/2014/main" id="{D6C5DA94-342F-3006-3112-D5472A7AEB94}"/>
              </a:ext>
            </a:extLst>
          </p:cNvPr>
          <p:cNvSpPr txBox="1"/>
          <p:nvPr/>
        </p:nvSpPr>
        <p:spPr>
          <a:xfrm>
            <a:off x="-8935" y="6497736"/>
            <a:ext cx="1996059" cy="369332"/>
          </a:xfrm>
          <a:prstGeom prst="rect">
            <a:avLst/>
          </a:prstGeom>
          <a:noFill/>
        </p:spPr>
        <p:txBody>
          <a:bodyPr wrap="none" rtlCol="0">
            <a:spAutoFit/>
          </a:bodyPr>
          <a:lstStyle/>
          <a:p>
            <a:r>
              <a:rPr lang="en-GB" dirty="0"/>
              <a:t>Leimgruber (</a:t>
            </a:r>
            <a:r>
              <a:rPr lang="en-GB" dirty="0" err="1"/>
              <a:t>fthc</a:t>
            </a:r>
            <a:r>
              <a:rPr lang="en-GB" dirty="0"/>
              <a:t>)</a:t>
            </a:r>
          </a:p>
        </p:txBody>
      </p:sp>
      <p:sp>
        <p:nvSpPr>
          <p:cNvPr id="4" name="Right Arrow 3">
            <a:extLst>
              <a:ext uri="{FF2B5EF4-FFF2-40B4-BE49-F238E27FC236}">
                <a16:creationId xmlns:a16="http://schemas.microsoft.com/office/drawing/2014/main" id="{2CC14B40-4BC7-4E01-0022-BE154BA3A829}"/>
              </a:ext>
            </a:extLst>
          </p:cNvPr>
          <p:cNvSpPr/>
          <p:nvPr/>
        </p:nvSpPr>
        <p:spPr>
          <a:xfrm>
            <a:off x="695400" y="3501008"/>
            <a:ext cx="1008112" cy="6480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40737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03215-EACD-5513-69D0-488E7475D418}"/>
              </a:ext>
            </a:extLst>
          </p:cNvPr>
          <p:cNvSpPr>
            <a:spLocks noGrp="1"/>
          </p:cNvSpPr>
          <p:nvPr>
            <p:ph type="title"/>
          </p:nvPr>
        </p:nvSpPr>
        <p:spPr/>
        <p:txBody>
          <a:bodyPr/>
          <a:lstStyle/>
          <a:p>
            <a:r>
              <a:rPr lang="en-US" dirty="0"/>
              <a:t>Current changes: Attitudes towards policies</a:t>
            </a:r>
            <a:endParaRPr lang="en-GB" dirty="0"/>
          </a:p>
        </p:txBody>
      </p:sp>
      <p:sp>
        <p:nvSpPr>
          <p:cNvPr id="3" name="Slide Number Placeholder 2">
            <a:extLst>
              <a:ext uri="{FF2B5EF4-FFF2-40B4-BE49-F238E27FC236}">
                <a16:creationId xmlns:a16="http://schemas.microsoft.com/office/drawing/2014/main" id="{B1A14F10-3D3E-CAB0-211A-1751D8AAE30F}"/>
              </a:ext>
            </a:extLst>
          </p:cNvPr>
          <p:cNvSpPr>
            <a:spLocks noGrp="1"/>
          </p:cNvSpPr>
          <p:nvPr>
            <p:ph type="sldNum" sz="quarter" idx="11"/>
          </p:nvPr>
        </p:nvSpPr>
        <p:spPr/>
        <p:txBody>
          <a:bodyPr/>
          <a:lstStyle/>
          <a:p>
            <a:fld id="{603D9256-AA16-41A7-A1C0-96DC3C1A0123}" type="slidenum">
              <a:rPr lang="en-GB" noProof="0" smtClean="0"/>
              <a:t>55</a:t>
            </a:fld>
            <a:endParaRPr lang="en-GB" noProof="0" dirty="0"/>
          </a:p>
        </p:txBody>
      </p:sp>
      <p:pic>
        <p:nvPicPr>
          <p:cNvPr id="5" name="Content Placeholder 4">
            <a:extLst>
              <a:ext uri="{FF2B5EF4-FFF2-40B4-BE49-F238E27FC236}">
                <a16:creationId xmlns:a16="http://schemas.microsoft.com/office/drawing/2014/main" id="{90FFB06C-8211-C9C9-F94D-75B6E449885E}"/>
              </a:ext>
            </a:extLst>
          </p:cNvPr>
          <p:cNvPicPr>
            <a:picLocks noGrp="1" noChangeAspect="1"/>
          </p:cNvPicPr>
          <p:nvPr>
            <p:ph sz="quarter" idx="12"/>
          </p:nvPr>
        </p:nvPicPr>
        <p:blipFill>
          <a:blip r:embed="rId2"/>
          <a:stretch>
            <a:fillRect/>
          </a:stretch>
        </p:blipFill>
        <p:spPr>
          <a:xfrm>
            <a:off x="1275041" y="1439863"/>
            <a:ext cx="10002280" cy="4968875"/>
          </a:xfrm>
          <a:prstGeom prst="rect">
            <a:avLst/>
          </a:prstGeom>
        </p:spPr>
      </p:pic>
      <p:sp>
        <p:nvSpPr>
          <p:cNvPr id="6" name="TextBox 5">
            <a:extLst>
              <a:ext uri="{FF2B5EF4-FFF2-40B4-BE49-F238E27FC236}">
                <a16:creationId xmlns:a16="http://schemas.microsoft.com/office/drawing/2014/main" id="{E1F35C89-D1B9-F396-8EBE-D588A4EC9129}"/>
              </a:ext>
            </a:extLst>
          </p:cNvPr>
          <p:cNvSpPr txBox="1"/>
          <p:nvPr/>
        </p:nvSpPr>
        <p:spPr>
          <a:xfrm>
            <a:off x="-8935" y="6497736"/>
            <a:ext cx="1996059" cy="369332"/>
          </a:xfrm>
          <a:prstGeom prst="rect">
            <a:avLst/>
          </a:prstGeom>
          <a:noFill/>
        </p:spPr>
        <p:txBody>
          <a:bodyPr wrap="none" rtlCol="0">
            <a:spAutoFit/>
          </a:bodyPr>
          <a:lstStyle/>
          <a:p>
            <a:r>
              <a:rPr lang="en-GB" dirty="0"/>
              <a:t>Leimgruber (</a:t>
            </a:r>
            <a:r>
              <a:rPr lang="en-GB" dirty="0" err="1"/>
              <a:t>fthc</a:t>
            </a:r>
            <a:r>
              <a:rPr lang="en-GB" dirty="0"/>
              <a:t>)</a:t>
            </a:r>
          </a:p>
        </p:txBody>
      </p:sp>
    </p:spTree>
    <p:extLst>
      <p:ext uri="{BB962C8B-B14F-4D97-AF65-F5344CB8AC3E}">
        <p14:creationId xmlns:p14="http://schemas.microsoft.com/office/powerpoint/2010/main" val="15100339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CF316-3B8D-50AC-6616-3CF994951DF3}"/>
              </a:ext>
            </a:extLst>
          </p:cNvPr>
          <p:cNvSpPr>
            <a:spLocks noGrp="1"/>
          </p:cNvSpPr>
          <p:nvPr>
            <p:ph type="title"/>
          </p:nvPr>
        </p:nvSpPr>
        <p:spPr/>
        <p:txBody>
          <a:bodyPr/>
          <a:lstStyle/>
          <a:p>
            <a:r>
              <a:rPr lang="en-US" dirty="0"/>
              <a:t>Current changes: Attitudes towards Singlish</a:t>
            </a:r>
            <a:endParaRPr lang="en-GB" dirty="0"/>
          </a:p>
        </p:txBody>
      </p:sp>
      <p:sp>
        <p:nvSpPr>
          <p:cNvPr id="3" name="Slide Number Placeholder 2">
            <a:extLst>
              <a:ext uri="{FF2B5EF4-FFF2-40B4-BE49-F238E27FC236}">
                <a16:creationId xmlns:a16="http://schemas.microsoft.com/office/drawing/2014/main" id="{F15E8921-3000-0E7D-4E15-B60974395BE4}"/>
              </a:ext>
            </a:extLst>
          </p:cNvPr>
          <p:cNvSpPr>
            <a:spLocks noGrp="1"/>
          </p:cNvSpPr>
          <p:nvPr>
            <p:ph type="sldNum" sz="quarter" idx="11"/>
          </p:nvPr>
        </p:nvSpPr>
        <p:spPr/>
        <p:txBody>
          <a:bodyPr/>
          <a:lstStyle/>
          <a:p>
            <a:fld id="{603D9256-AA16-41A7-A1C0-96DC3C1A0123}" type="slidenum">
              <a:rPr lang="en-GB" noProof="0" smtClean="0"/>
              <a:t>56</a:t>
            </a:fld>
            <a:endParaRPr lang="en-GB" noProof="0" dirty="0"/>
          </a:p>
        </p:txBody>
      </p:sp>
      <p:pic>
        <p:nvPicPr>
          <p:cNvPr id="5" name="Content Placeholder 4">
            <a:extLst>
              <a:ext uri="{FF2B5EF4-FFF2-40B4-BE49-F238E27FC236}">
                <a16:creationId xmlns:a16="http://schemas.microsoft.com/office/drawing/2014/main" id="{73186566-409E-4FAF-AC9A-5D0DF7A75C97}"/>
              </a:ext>
            </a:extLst>
          </p:cNvPr>
          <p:cNvPicPr>
            <a:picLocks noGrp="1" noChangeAspect="1"/>
          </p:cNvPicPr>
          <p:nvPr>
            <p:ph sz="quarter" idx="12"/>
          </p:nvPr>
        </p:nvPicPr>
        <p:blipFill>
          <a:blip r:embed="rId2"/>
          <a:stretch>
            <a:fillRect/>
          </a:stretch>
        </p:blipFill>
        <p:spPr>
          <a:xfrm>
            <a:off x="839296" y="1439863"/>
            <a:ext cx="10873770" cy="4968875"/>
          </a:xfrm>
          <a:prstGeom prst="rect">
            <a:avLst/>
          </a:prstGeom>
        </p:spPr>
      </p:pic>
      <p:sp>
        <p:nvSpPr>
          <p:cNvPr id="6" name="TextBox 5">
            <a:extLst>
              <a:ext uri="{FF2B5EF4-FFF2-40B4-BE49-F238E27FC236}">
                <a16:creationId xmlns:a16="http://schemas.microsoft.com/office/drawing/2014/main" id="{F0AF10AD-8E78-5676-CBFB-47BA281FAD86}"/>
              </a:ext>
            </a:extLst>
          </p:cNvPr>
          <p:cNvSpPr txBox="1"/>
          <p:nvPr/>
        </p:nvSpPr>
        <p:spPr>
          <a:xfrm>
            <a:off x="-8935" y="6497736"/>
            <a:ext cx="1996059" cy="369332"/>
          </a:xfrm>
          <a:prstGeom prst="rect">
            <a:avLst/>
          </a:prstGeom>
          <a:noFill/>
        </p:spPr>
        <p:txBody>
          <a:bodyPr wrap="none" rtlCol="0">
            <a:spAutoFit/>
          </a:bodyPr>
          <a:lstStyle/>
          <a:p>
            <a:r>
              <a:rPr lang="en-GB" dirty="0"/>
              <a:t>Leimgruber (</a:t>
            </a:r>
            <a:r>
              <a:rPr lang="en-GB" dirty="0" err="1"/>
              <a:t>fthc</a:t>
            </a:r>
            <a:r>
              <a:rPr lang="en-GB" dirty="0"/>
              <a:t>)</a:t>
            </a:r>
          </a:p>
        </p:txBody>
      </p:sp>
      <p:sp>
        <p:nvSpPr>
          <p:cNvPr id="4" name="Right Arrow 3">
            <a:extLst>
              <a:ext uri="{FF2B5EF4-FFF2-40B4-BE49-F238E27FC236}">
                <a16:creationId xmlns:a16="http://schemas.microsoft.com/office/drawing/2014/main" id="{DCF7A4D1-FCED-C3F5-F667-4631F946F472}"/>
              </a:ext>
            </a:extLst>
          </p:cNvPr>
          <p:cNvSpPr/>
          <p:nvPr/>
        </p:nvSpPr>
        <p:spPr>
          <a:xfrm>
            <a:off x="119336" y="1700808"/>
            <a:ext cx="1008112" cy="6480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a:extLst>
              <a:ext uri="{FF2B5EF4-FFF2-40B4-BE49-F238E27FC236}">
                <a16:creationId xmlns:a16="http://schemas.microsoft.com/office/drawing/2014/main" id="{611137EE-1F54-0A35-26D8-BF6BE1107B2C}"/>
              </a:ext>
            </a:extLst>
          </p:cNvPr>
          <p:cNvSpPr/>
          <p:nvPr/>
        </p:nvSpPr>
        <p:spPr>
          <a:xfrm>
            <a:off x="119336" y="2420743"/>
            <a:ext cx="1008112" cy="6480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a:extLst>
              <a:ext uri="{FF2B5EF4-FFF2-40B4-BE49-F238E27FC236}">
                <a16:creationId xmlns:a16="http://schemas.microsoft.com/office/drawing/2014/main" id="{1780185F-EF74-6BC1-480E-F011D793D242}"/>
              </a:ext>
            </a:extLst>
          </p:cNvPr>
          <p:cNvSpPr/>
          <p:nvPr/>
        </p:nvSpPr>
        <p:spPr>
          <a:xfrm>
            <a:off x="119336" y="3600264"/>
            <a:ext cx="719960" cy="6480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574617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Current changes: Attitudes towards Singlish</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endParaRPr lang="en-US" b="1" dirty="0"/>
          </a:p>
        </p:txBody>
      </p:sp>
      <p:sp>
        <p:nvSpPr>
          <p:cNvPr id="9" name="TextBox 8">
            <a:extLst>
              <a:ext uri="{FF2B5EF4-FFF2-40B4-BE49-F238E27FC236}">
                <a16:creationId xmlns:a16="http://schemas.microsoft.com/office/drawing/2014/main" id="{5B3E9F6C-18E3-373A-DDED-B4EAA275ADF4}"/>
              </a:ext>
            </a:extLst>
          </p:cNvPr>
          <p:cNvSpPr txBox="1"/>
          <p:nvPr/>
        </p:nvSpPr>
        <p:spPr>
          <a:xfrm>
            <a:off x="187428" y="5751279"/>
            <a:ext cx="2705055" cy="908721"/>
          </a:xfrm>
          <a:prstGeom prst="rect">
            <a:avLst/>
          </a:prstGeom>
          <a:solidFill>
            <a:schemeClr val="bg1"/>
          </a:solidFill>
        </p:spPr>
        <p:txBody>
          <a:bodyPr wrap="none" lIns="0" tIns="0" rIns="0" bIns="0" rtlCol="0">
            <a:noAutofit/>
          </a:bodyPr>
          <a:lstStyle/>
          <a:p>
            <a:pPr algn="just">
              <a:lnSpc>
                <a:spcPts val="2200"/>
              </a:lnSpc>
            </a:pPr>
            <a:r>
              <a:rPr lang="en-GB" dirty="0"/>
              <a:t>Leimgruber (2014: 53)</a:t>
            </a:r>
          </a:p>
          <a:p>
            <a:pPr algn="just">
              <a:lnSpc>
                <a:spcPts val="2200"/>
              </a:lnSpc>
            </a:pPr>
            <a:r>
              <a:rPr lang="en-GB" dirty="0"/>
              <a:t>5 = completely agree,</a:t>
            </a:r>
          </a:p>
          <a:p>
            <a:pPr algn="just">
              <a:lnSpc>
                <a:spcPts val="2200"/>
              </a:lnSpc>
            </a:pPr>
            <a:r>
              <a:rPr lang="en-GB" dirty="0"/>
              <a:t>1 = completely disagree</a:t>
            </a:r>
          </a:p>
        </p:txBody>
      </p:sp>
      <p:pic>
        <p:nvPicPr>
          <p:cNvPr id="5" name="Picture 4">
            <a:extLst>
              <a:ext uri="{FF2B5EF4-FFF2-40B4-BE49-F238E27FC236}">
                <a16:creationId xmlns:a16="http://schemas.microsoft.com/office/drawing/2014/main" id="{5C7BA4C6-61EC-2D1B-00C1-76EABACC464C}"/>
              </a:ext>
            </a:extLst>
          </p:cNvPr>
          <p:cNvPicPr>
            <a:picLocks noChangeAspect="1"/>
          </p:cNvPicPr>
          <p:nvPr/>
        </p:nvPicPr>
        <p:blipFill>
          <a:blip r:embed="rId3"/>
          <a:stretch>
            <a:fillRect/>
          </a:stretch>
        </p:blipFill>
        <p:spPr>
          <a:xfrm>
            <a:off x="540000" y="1384024"/>
            <a:ext cx="8172400" cy="3164989"/>
          </a:xfrm>
          <a:prstGeom prst="rect">
            <a:avLst/>
          </a:prstGeom>
        </p:spPr>
      </p:pic>
      <p:pic>
        <p:nvPicPr>
          <p:cNvPr id="6" name="Picture 5">
            <a:extLst>
              <a:ext uri="{FF2B5EF4-FFF2-40B4-BE49-F238E27FC236}">
                <a16:creationId xmlns:a16="http://schemas.microsoft.com/office/drawing/2014/main" id="{F7FF2FD4-9408-7B61-1577-38ACE80A3A29}"/>
              </a:ext>
            </a:extLst>
          </p:cNvPr>
          <p:cNvPicPr>
            <a:picLocks noChangeAspect="1"/>
          </p:cNvPicPr>
          <p:nvPr/>
        </p:nvPicPr>
        <p:blipFill>
          <a:blip r:embed="rId4"/>
          <a:stretch>
            <a:fillRect/>
          </a:stretch>
        </p:blipFill>
        <p:spPr>
          <a:xfrm>
            <a:off x="9383003" y="1268760"/>
            <a:ext cx="2590800" cy="3065512"/>
          </a:xfrm>
          <a:prstGeom prst="rect">
            <a:avLst/>
          </a:prstGeom>
        </p:spPr>
      </p:pic>
      <p:sp>
        <p:nvSpPr>
          <p:cNvPr id="7" name="Slide Number Placeholder 6">
            <a:extLst>
              <a:ext uri="{FF2B5EF4-FFF2-40B4-BE49-F238E27FC236}">
                <a16:creationId xmlns:a16="http://schemas.microsoft.com/office/drawing/2014/main" id="{ED5A2B95-9159-6730-A785-8DFEBD470DB2}"/>
              </a:ext>
            </a:extLst>
          </p:cNvPr>
          <p:cNvSpPr>
            <a:spLocks noGrp="1"/>
          </p:cNvSpPr>
          <p:nvPr>
            <p:ph type="sldNum" sz="quarter" idx="11"/>
          </p:nvPr>
        </p:nvSpPr>
        <p:spPr/>
        <p:txBody>
          <a:bodyPr/>
          <a:lstStyle/>
          <a:p>
            <a:fld id="{603D9256-AA16-41A7-A1C0-96DC3C1A0123}" type="slidenum">
              <a:rPr lang="en-GB" noProof="0" smtClean="0"/>
              <a:t>57</a:t>
            </a:fld>
            <a:endParaRPr lang="en-GB" noProof="0" dirty="0"/>
          </a:p>
        </p:txBody>
      </p:sp>
    </p:spTree>
    <p:extLst>
      <p:ext uri="{BB962C8B-B14F-4D97-AF65-F5344CB8AC3E}">
        <p14:creationId xmlns:p14="http://schemas.microsoft.com/office/powerpoint/2010/main" val="154029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Current changes: Attitudes towards Singlish</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endParaRPr lang="en-US" b="1" dirty="0"/>
          </a:p>
        </p:txBody>
      </p:sp>
      <p:sp>
        <p:nvSpPr>
          <p:cNvPr id="7" name="Slide Number Placeholder 6">
            <a:extLst>
              <a:ext uri="{FF2B5EF4-FFF2-40B4-BE49-F238E27FC236}">
                <a16:creationId xmlns:a16="http://schemas.microsoft.com/office/drawing/2014/main" id="{ED5A2B95-9159-6730-A785-8DFEBD470DB2}"/>
              </a:ext>
            </a:extLst>
          </p:cNvPr>
          <p:cNvSpPr>
            <a:spLocks noGrp="1"/>
          </p:cNvSpPr>
          <p:nvPr>
            <p:ph type="sldNum" sz="quarter" idx="11"/>
          </p:nvPr>
        </p:nvSpPr>
        <p:spPr/>
        <p:txBody>
          <a:bodyPr/>
          <a:lstStyle/>
          <a:p>
            <a:fld id="{603D9256-AA16-41A7-A1C0-96DC3C1A0123}" type="slidenum">
              <a:rPr lang="en-GB" noProof="0" smtClean="0"/>
              <a:t>58</a:t>
            </a:fld>
            <a:endParaRPr lang="en-GB" noProof="0" dirty="0"/>
          </a:p>
        </p:txBody>
      </p:sp>
      <p:pic>
        <p:nvPicPr>
          <p:cNvPr id="5" name="Picture 4">
            <a:extLst>
              <a:ext uri="{FF2B5EF4-FFF2-40B4-BE49-F238E27FC236}">
                <a16:creationId xmlns:a16="http://schemas.microsoft.com/office/drawing/2014/main" id="{065C4598-EEA8-486D-8240-D0EB84F950EF}"/>
              </a:ext>
            </a:extLst>
          </p:cNvPr>
          <p:cNvPicPr>
            <a:picLocks noChangeAspect="1"/>
          </p:cNvPicPr>
          <p:nvPr/>
        </p:nvPicPr>
        <p:blipFill rotWithShape="1">
          <a:blip r:embed="rId3"/>
          <a:srcRect t="17668" b="65959"/>
          <a:stretch/>
        </p:blipFill>
        <p:spPr>
          <a:xfrm>
            <a:off x="1321370" y="1440000"/>
            <a:ext cx="9549260" cy="1656184"/>
          </a:xfrm>
          <a:prstGeom prst="rect">
            <a:avLst/>
          </a:prstGeom>
        </p:spPr>
      </p:pic>
      <p:pic>
        <p:nvPicPr>
          <p:cNvPr id="3" name="Picture 2">
            <a:extLst>
              <a:ext uri="{FF2B5EF4-FFF2-40B4-BE49-F238E27FC236}">
                <a16:creationId xmlns:a16="http://schemas.microsoft.com/office/drawing/2014/main" id="{37C6C544-8A09-74FC-6554-EE37F7B27AC2}"/>
              </a:ext>
            </a:extLst>
          </p:cNvPr>
          <p:cNvPicPr>
            <a:picLocks noChangeAspect="1"/>
          </p:cNvPicPr>
          <p:nvPr/>
        </p:nvPicPr>
        <p:blipFill rotWithShape="1">
          <a:blip r:embed="rId3"/>
          <a:srcRect t="67251"/>
          <a:stretch/>
        </p:blipFill>
        <p:spPr>
          <a:xfrm>
            <a:off x="1418131" y="3234512"/>
            <a:ext cx="9355738" cy="3245488"/>
          </a:xfrm>
          <a:prstGeom prst="rect">
            <a:avLst/>
          </a:prstGeom>
        </p:spPr>
      </p:pic>
      <p:sp>
        <p:nvSpPr>
          <p:cNvPr id="8" name="TextBox 7">
            <a:extLst>
              <a:ext uri="{FF2B5EF4-FFF2-40B4-BE49-F238E27FC236}">
                <a16:creationId xmlns:a16="http://schemas.microsoft.com/office/drawing/2014/main" id="{214FC465-25F4-0EA2-54BC-DA45B4BE45B7}"/>
              </a:ext>
            </a:extLst>
          </p:cNvPr>
          <p:cNvSpPr txBox="1"/>
          <p:nvPr/>
        </p:nvSpPr>
        <p:spPr>
          <a:xfrm>
            <a:off x="0" y="6546328"/>
            <a:ext cx="6101542" cy="374461"/>
          </a:xfrm>
          <a:prstGeom prst="rect">
            <a:avLst/>
          </a:prstGeom>
          <a:noFill/>
        </p:spPr>
        <p:txBody>
          <a:bodyPr wrap="square">
            <a:spAutoFit/>
          </a:bodyPr>
          <a:lstStyle/>
          <a:p>
            <a:pPr algn="just">
              <a:lnSpc>
                <a:spcPts val="2200"/>
              </a:lnSpc>
            </a:pPr>
            <a:r>
              <a:rPr lang="en-GB" dirty="0"/>
              <a:t>Leimgruber et al (2018)</a:t>
            </a:r>
          </a:p>
        </p:txBody>
      </p:sp>
    </p:spTree>
    <p:extLst>
      <p:ext uri="{BB962C8B-B14F-4D97-AF65-F5344CB8AC3E}">
        <p14:creationId xmlns:p14="http://schemas.microsoft.com/office/powerpoint/2010/main" val="28609678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3E6C-B692-BEA5-01EB-28787B971F8C}"/>
              </a:ext>
            </a:extLst>
          </p:cNvPr>
          <p:cNvSpPr>
            <a:spLocks noGrp="1"/>
          </p:cNvSpPr>
          <p:nvPr>
            <p:ph type="title"/>
          </p:nvPr>
        </p:nvSpPr>
        <p:spPr/>
        <p:txBody>
          <a:bodyPr/>
          <a:lstStyle/>
          <a:p>
            <a:r>
              <a:rPr lang="en-US" dirty="0"/>
              <a:t>Current changes: Attitudes towards Singlish</a:t>
            </a:r>
          </a:p>
        </p:txBody>
      </p:sp>
      <p:graphicFrame>
        <p:nvGraphicFramePr>
          <p:cNvPr id="6" name="Inhaltsplatzhalter 5">
            <a:extLst>
              <a:ext uri="{FF2B5EF4-FFF2-40B4-BE49-F238E27FC236}">
                <a16:creationId xmlns:a16="http://schemas.microsoft.com/office/drawing/2014/main" id="{2F699D6C-545B-2852-A4BC-D0C4B72558B4}"/>
              </a:ext>
            </a:extLst>
          </p:cNvPr>
          <p:cNvGraphicFramePr>
            <a:graphicFrameLocks/>
          </p:cNvGraphicFramePr>
          <p:nvPr/>
        </p:nvGraphicFramePr>
        <p:xfrm>
          <a:off x="2669928" y="2348880"/>
          <a:ext cx="6852144" cy="3424800"/>
        </p:xfrm>
        <a:graphic>
          <a:graphicData uri="http://schemas.openxmlformats.org/drawingml/2006/table">
            <a:tbl>
              <a:tblPr>
                <a:tableStyleId>{5C22544A-7EE6-4342-B048-85BDC9FD1C3A}</a:tableStyleId>
              </a:tblPr>
              <a:tblGrid>
                <a:gridCol w="642643">
                  <a:extLst>
                    <a:ext uri="{9D8B030D-6E8A-4147-A177-3AD203B41FA5}">
                      <a16:colId xmlns:a16="http://schemas.microsoft.com/office/drawing/2014/main" val="992578543"/>
                    </a:ext>
                  </a:extLst>
                </a:gridCol>
                <a:gridCol w="6209501">
                  <a:extLst>
                    <a:ext uri="{9D8B030D-6E8A-4147-A177-3AD203B41FA5}">
                      <a16:colId xmlns:a16="http://schemas.microsoft.com/office/drawing/2014/main" val="1178495649"/>
                    </a:ext>
                  </a:extLst>
                </a:gridCol>
              </a:tblGrid>
              <a:tr h="118466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3000" dirty="0">
                          <a:solidFill>
                            <a:schemeClr val="bg2"/>
                          </a:solidFill>
                          <a:latin typeface="Charis SIL" panose="02000500060000020004" pitchFamily="2" charset="77"/>
                          <a:ea typeface="Charis SIL" panose="02000500060000020004" pitchFamily="2" charset="77"/>
                          <a:cs typeface="Charis SIL" panose="02000500060000020004" pitchFamily="2" charset="77"/>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r>
                        <a:rPr lang="en-GB" sz="2000" i="1" dirty="0">
                          <a:solidFill>
                            <a:schemeClr val="bg1"/>
                          </a:solidFill>
                        </a:rPr>
                        <a:t>The Speak Good English Movement recognises the existence of Singlish as a </a:t>
                      </a:r>
                      <a:r>
                        <a:rPr lang="en-GB" sz="2000" b="1" i="1" dirty="0">
                          <a:solidFill>
                            <a:schemeClr val="bg1"/>
                          </a:solidFill>
                        </a:rPr>
                        <a:t>cultural marker </a:t>
                      </a:r>
                      <a:r>
                        <a:rPr lang="en-GB" sz="2000" i="1" dirty="0">
                          <a:solidFill>
                            <a:schemeClr val="bg1"/>
                          </a:solidFill>
                        </a:rPr>
                        <a:t>for many Singaporeans. </a:t>
                      </a:r>
                    </a:p>
                    <a:p>
                      <a:endParaRPr lang="en-GB" sz="2000" i="1" dirty="0">
                        <a:solidFill>
                          <a:schemeClr val="bg1"/>
                        </a:solidFill>
                      </a:endParaRPr>
                    </a:p>
                    <a:p>
                      <a:r>
                        <a:rPr lang="en-GB" sz="2000" i="1" dirty="0">
                          <a:solidFill>
                            <a:schemeClr val="bg1"/>
                          </a:solidFill>
                        </a:rPr>
                        <a:t>We aim to </a:t>
                      </a:r>
                      <a:r>
                        <a:rPr lang="en-GB" sz="2000" b="1" i="1" dirty="0">
                          <a:solidFill>
                            <a:schemeClr val="bg1"/>
                          </a:solidFill>
                        </a:rPr>
                        <a:t>help</a:t>
                      </a:r>
                      <a:r>
                        <a:rPr lang="en-GB" sz="2000" i="1" dirty="0">
                          <a:solidFill>
                            <a:schemeClr val="bg1"/>
                          </a:solidFill>
                        </a:rPr>
                        <a:t> those who speak only Singlish, and those who think Singlish is English, to speak </a:t>
                      </a:r>
                      <a:r>
                        <a:rPr lang="en-GB" sz="2000" b="1" i="1" dirty="0">
                          <a:solidFill>
                            <a:schemeClr val="bg1"/>
                          </a:solidFill>
                        </a:rPr>
                        <a:t>standard English</a:t>
                      </a:r>
                      <a:r>
                        <a:rPr lang="en-GB" sz="2000" i="1" dirty="0">
                          <a:solidFill>
                            <a:schemeClr val="bg1"/>
                          </a:solidFill>
                        </a:rPr>
                        <a:t>.</a:t>
                      </a:r>
                    </a:p>
                    <a:p>
                      <a:endParaRPr lang="en-GB" sz="2000" i="1" dirty="0">
                        <a:solidFill>
                          <a:schemeClr val="bg1"/>
                        </a:solidFill>
                      </a:endParaRPr>
                    </a:p>
                    <a:p>
                      <a:r>
                        <a:rPr lang="en-GB" sz="2000" i="1" dirty="0">
                          <a:solidFill>
                            <a:schemeClr val="bg1"/>
                          </a:solidFill>
                        </a:rPr>
                        <a:t>It is important to understand the </a:t>
                      </a:r>
                      <a:r>
                        <a:rPr lang="en-GB" sz="2000" b="1" i="1" dirty="0">
                          <a:solidFill>
                            <a:schemeClr val="bg1"/>
                          </a:solidFill>
                        </a:rPr>
                        <a:t>differences</a:t>
                      </a:r>
                      <a:r>
                        <a:rPr lang="en-GB" sz="2000" i="1" dirty="0">
                          <a:solidFill>
                            <a:schemeClr val="bg1"/>
                          </a:solidFill>
                        </a:rPr>
                        <a:t> between standard English, </a:t>
                      </a:r>
                      <a:r>
                        <a:rPr lang="en-GB" sz="2000" b="1" i="1" dirty="0">
                          <a:solidFill>
                            <a:schemeClr val="bg1"/>
                          </a:solidFill>
                        </a:rPr>
                        <a:t>broken English and Singlish</a:t>
                      </a:r>
                      <a:r>
                        <a:rPr lang="en-GB" sz="2000" i="1" dirty="0">
                          <a:solidFill>
                            <a:schemeClr val="bg1"/>
                          </a:solidFill>
                        </a:rPr>
                        <a:t>.</a:t>
                      </a:r>
                      <a:br>
                        <a:rPr lang="en-GB" sz="2000" dirty="0">
                          <a:solidFill>
                            <a:schemeClr val="bg1"/>
                          </a:solidFill>
                        </a:rPr>
                      </a:br>
                      <a:endParaRPr lang="en-GB" sz="2000" dirty="0">
                        <a:solidFill>
                          <a:schemeClr val="bg1"/>
                        </a:solidFill>
                      </a:endParaRPr>
                    </a:p>
                    <a:p>
                      <a:r>
                        <a:rPr lang="en-GB" sz="2000" dirty="0">
                          <a:solidFill>
                            <a:schemeClr val="bg1"/>
                          </a:solidFill>
                        </a:rPr>
                        <a:t>Speak Good English Website (accessed 22 April 2024)</a:t>
                      </a: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4649575"/>
                  </a:ext>
                </a:extLst>
              </a:tr>
            </a:tbl>
          </a:graphicData>
        </a:graphic>
      </p:graphicFrame>
      <p:sp>
        <p:nvSpPr>
          <p:cNvPr id="4" name="Slide Number Placeholder 3">
            <a:extLst>
              <a:ext uri="{FF2B5EF4-FFF2-40B4-BE49-F238E27FC236}">
                <a16:creationId xmlns:a16="http://schemas.microsoft.com/office/drawing/2014/main" id="{7A4545E2-3582-9668-3509-F78CDF0E0228}"/>
              </a:ext>
            </a:extLst>
          </p:cNvPr>
          <p:cNvSpPr>
            <a:spLocks noGrp="1"/>
          </p:cNvSpPr>
          <p:nvPr>
            <p:ph type="sldNum" sz="quarter" idx="11"/>
          </p:nvPr>
        </p:nvSpPr>
        <p:spPr/>
        <p:txBody>
          <a:bodyPr/>
          <a:lstStyle/>
          <a:p>
            <a:fld id="{603D9256-AA16-41A7-A1C0-96DC3C1A0123}" type="slidenum">
              <a:rPr lang="en-GB" noProof="0" smtClean="0"/>
              <a:t>59</a:t>
            </a:fld>
            <a:endParaRPr lang="en-GB" noProof="0" dirty="0"/>
          </a:p>
        </p:txBody>
      </p:sp>
      <p:sp>
        <p:nvSpPr>
          <p:cNvPr id="3" name="Content Placeholder 3">
            <a:extLst>
              <a:ext uri="{FF2B5EF4-FFF2-40B4-BE49-F238E27FC236}">
                <a16:creationId xmlns:a16="http://schemas.microsoft.com/office/drawing/2014/main" id="{9BFD1D6B-ECDE-226D-6684-8DF7BF9D2528}"/>
              </a:ext>
            </a:extLst>
          </p:cNvPr>
          <p:cNvSpPr>
            <a:spLocks noGrp="1"/>
          </p:cNvSpPr>
          <p:nvPr>
            <p:ph sz="quarter" idx="12"/>
          </p:nvPr>
        </p:nvSpPr>
        <p:spPr>
          <a:xfrm>
            <a:off x="540000" y="1440000"/>
            <a:ext cx="11472333" cy="4968000"/>
          </a:xfrm>
        </p:spPr>
        <p:txBody>
          <a:bodyPr/>
          <a:lstStyle/>
          <a:p>
            <a:r>
              <a:rPr lang="en-US" b="1" dirty="0"/>
              <a:t>Rationale</a:t>
            </a:r>
          </a:p>
        </p:txBody>
      </p:sp>
    </p:spTree>
    <p:extLst>
      <p:ext uri="{BB962C8B-B14F-4D97-AF65-F5344CB8AC3E}">
        <p14:creationId xmlns:p14="http://schemas.microsoft.com/office/powerpoint/2010/main" val="3846085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4DC1-9326-CBBA-0B89-A111C9F5DE67}"/>
              </a:ext>
            </a:extLst>
          </p:cNvPr>
          <p:cNvSpPr>
            <a:spLocks noGrp="1"/>
          </p:cNvSpPr>
          <p:nvPr>
            <p:ph type="title"/>
          </p:nvPr>
        </p:nvSpPr>
        <p:spPr/>
        <p:txBody>
          <a:bodyPr/>
          <a:lstStyle/>
          <a:p>
            <a:r>
              <a:rPr lang="en-US" dirty="0"/>
              <a:t>Current changes: Attitudes towards Singlish</a:t>
            </a:r>
          </a:p>
        </p:txBody>
      </p:sp>
      <p:sp>
        <p:nvSpPr>
          <p:cNvPr id="4" name="Content Placeholder 3">
            <a:extLst>
              <a:ext uri="{FF2B5EF4-FFF2-40B4-BE49-F238E27FC236}">
                <a16:creationId xmlns:a16="http://schemas.microsoft.com/office/drawing/2014/main" id="{D584EBD5-A25F-EC35-57D2-6BFA129280B8}"/>
              </a:ext>
            </a:extLst>
          </p:cNvPr>
          <p:cNvSpPr>
            <a:spLocks noGrp="1"/>
          </p:cNvSpPr>
          <p:nvPr>
            <p:ph sz="quarter" idx="12"/>
          </p:nvPr>
        </p:nvSpPr>
        <p:spPr/>
        <p:txBody>
          <a:bodyPr/>
          <a:lstStyle/>
          <a:p>
            <a:endParaRPr lang="en-US"/>
          </a:p>
        </p:txBody>
      </p:sp>
      <p:pic>
        <p:nvPicPr>
          <p:cNvPr id="5" name="Content Placeholder 6" descr="Graphical user interface, application, Teams&#10;&#10;Description automatically generated">
            <a:extLst>
              <a:ext uri="{FF2B5EF4-FFF2-40B4-BE49-F238E27FC236}">
                <a16:creationId xmlns:a16="http://schemas.microsoft.com/office/drawing/2014/main" id="{7165197B-02B3-B018-EC09-3F2435EE7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7848" y="1124744"/>
            <a:ext cx="4059262" cy="5954958"/>
          </a:xfrm>
          <a:prstGeom prst="rect">
            <a:avLst/>
          </a:prstGeom>
        </p:spPr>
      </p:pic>
      <p:sp>
        <p:nvSpPr>
          <p:cNvPr id="6" name="Slide Number Placeholder 5">
            <a:extLst>
              <a:ext uri="{FF2B5EF4-FFF2-40B4-BE49-F238E27FC236}">
                <a16:creationId xmlns:a16="http://schemas.microsoft.com/office/drawing/2014/main" id="{2C911796-7E28-1D22-4DD7-E8E59D10EB25}"/>
              </a:ext>
            </a:extLst>
          </p:cNvPr>
          <p:cNvSpPr>
            <a:spLocks noGrp="1"/>
          </p:cNvSpPr>
          <p:nvPr>
            <p:ph type="sldNum" sz="quarter" idx="11"/>
          </p:nvPr>
        </p:nvSpPr>
        <p:spPr/>
        <p:txBody>
          <a:bodyPr/>
          <a:lstStyle/>
          <a:p>
            <a:fld id="{603D9256-AA16-41A7-A1C0-96DC3C1A0123}" type="slidenum">
              <a:rPr lang="en-GB" noProof="0" smtClean="0"/>
              <a:t>60</a:t>
            </a:fld>
            <a:endParaRPr lang="en-GB" noProof="0" dirty="0"/>
          </a:p>
        </p:txBody>
      </p:sp>
      <p:sp>
        <p:nvSpPr>
          <p:cNvPr id="3" name="Right Arrow 2">
            <a:extLst>
              <a:ext uri="{FF2B5EF4-FFF2-40B4-BE49-F238E27FC236}">
                <a16:creationId xmlns:a16="http://schemas.microsoft.com/office/drawing/2014/main" id="{9EA9B028-C6CF-BDF6-FADF-40AA6323FCE5}"/>
              </a:ext>
            </a:extLst>
          </p:cNvPr>
          <p:cNvSpPr/>
          <p:nvPr/>
        </p:nvSpPr>
        <p:spPr>
          <a:xfrm rot="15795332">
            <a:off x="7021776" y="6605972"/>
            <a:ext cx="1080120" cy="5040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9263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4DC1-9326-CBBA-0B89-A111C9F5DE67}"/>
              </a:ext>
            </a:extLst>
          </p:cNvPr>
          <p:cNvSpPr>
            <a:spLocks noGrp="1"/>
          </p:cNvSpPr>
          <p:nvPr>
            <p:ph type="title"/>
          </p:nvPr>
        </p:nvSpPr>
        <p:spPr/>
        <p:txBody>
          <a:bodyPr/>
          <a:lstStyle/>
          <a:p>
            <a:r>
              <a:rPr lang="en-US" dirty="0"/>
              <a:t>Current changes: Attitudes towards Singlish</a:t>
            </a:r>
          </a:p>
        </p:txBody>
      </p:sp>
      <p:sp>
        <p:nvSpPr>
          <p:cNvPr id="6" name="Slide Number Placeholder 5">
            <a:extLst>
              <a:ext uri="{FF2B5EF4-FFF2-40B4-BE49-F238E27FC236}">
                <a16:creationId xmlns:a16="http://schemas.microsoft.com/office/drawing/2014/main" id="{2C911796-7E28-1D22-4DD7-E8E59D10EB25}"/>
              </a:ext>
            </a:extLst>
          </p:cNvPr>
          <p:cNvSpPr>
            <a:spLocks noGrp="1"/>
          </p:cNvSpPr>
          <p:nvPr>
            <p:ph type="sldNum" sz="quarter" idx="11"/>
          </p:nvPr>
        </p:nvSpPr>
        <p:spPr/>
        <p:txBody>
          <a:bodyPr/>
          <a:lstStyle/>
          <a:p>
            <a:fld id="{603D9256-AA16-41A7-A1C0-96DC3C1A0123}" type="slidenum">
              <a:rPr lang="en-GB" noProof="0" smtClean="0"/>
              <a:t>61</a:t>
            </a:fld>
            <a:endParaRPr lang="en-GB" noProof="0" dirty="0"/>
          </a:p>
        </p:txBody>
      </p:sp>
      <p:pic>
        <p:nvPicPr>
          <p:cNvPr id="1030" name="Picture 6">
            <a:extLst>
              <a:ext uri="{FF2B5EF4-FFF2-40B4-BE49-F238E27FC236}">
                <a16:creationId xmlns:a16="http://schemas.microsoft.com/office/drawing/2014/main" id="{BC1AF1AA-257F-0D27-DB76-B052A8EA5890}"/>
              </a:ext>
            </a:extLst>
          </p:cNvPr>
          <p:cNvPicPr>
            <a:picLocks noGrp="1" noChangeAspect="1" noChangeArrowheads="1"/>
          </p:cNvPicPr>
          <p:nvPr>
            <p:ph sz="quarter" idx="12"/>
          </p:nvPr>
        </p:nvPicPr>
        <p:blipFill>
          <a:blip r:embed="rId3">
            <a:extLst>
              <a:ext uri="{28A0092B-C50C-407E-A947-70E740481C1C}">
                <a14:useLocalDpi xmlns:a14="http://schemas.microsoft.com/office/drawing/2010/main" val="0"/>
              </a:ext>
            </a:extLst>
          </a:blip>
          <a:srcRect/>
          <a:stretch>
            <a:fillRect/>
          </a:stretch>
        </p:blipFill>
        <p:spPr bwMode="auto">
          <a:xfrm>
            <a:off x="522529" y="1924050"/>
            <a:ext cx="6121400" cy="4000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67135C2-2871-49BD-8D6C-ACAE45C75496}"/>
              </a:ext>
            </a:extLst>
          </p:cNvPr>
          <p:cNvSpPr txBox="1"/>
          <p:nvPr/>
        </p:nvSpPr>
        <p:spPr>
          <a:xfrm>
            <a:off x="0" y="6546830"/>
            <a:ext cx="6096000" cy="338554"/>
          </a:xfrm>
          <a:prstGeom prst="rect">
            <a:avLst/>
          </a:prstGeom>
          <a:noFill/>
        </p:spPr>
        <p:txBody>
          <a:bodyPr wrap="square">
            <a:spAutoFit/>
          </a:bodyPr>
          <a:lstStyle/>
          <a:p>
            <a:r>
              <a:rPr lang="en-US" sz="800" dirty="0"/>
              <a:t>http://2.bp.blogspot.com/_lZhFzUaWLT8/Rtz59Mmn_1I/AAAAAAAAATA/OslftoVLo2k/w1200-h630-p-k-no-nu/IMAG0009.jpg</a:t>
            </a:r>
          </a:p>
          <a:p>
            <a:r>
              <a:rPr lang="en-US" sz="800" dirty="0"/>
              <a:t>https://</a:t>
            </a:r>
            <a:r>
              <a:rPr lang="en-US" sz="800" dirty="0" err="1"/>
              <a:t>i.pinimg.com</a:t>
            </a:r>
            <a:r>
              <a:rPr lang="en-US" sz="800" dirty="0"/>
              <a:t>/originals/83/ff/15/83ff1580546e172e0d6a2cd68d819976.jpg</a:t>
            </a:r>
          </a:p>
        </p:txBody>
      </p:sp>
      <p:pic>
        <p:nvPicPr>
          <p:cNvPr id="1032" name="Picture 8">
            <a:extLst>
              <a:ext uri="{FF2B5EF4-FFF2-40B4-BE49-F238E27FC236}">
                <a16:creationId xmlns:a16="http://schemas.microsoft.com/office/drawing/2014/main" id="{15FF8D40-A8D9-2627-2113-DA408F806F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4152" y="1915949"/>
            <a:ext cx="4205319" cy="4008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1147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Current changes: Attitudes towards Singlish</a:t>
            </a:r>
          </a:p>
        </p:txBody>
      </p:sp>
      <p:sp>
        <p:nvSpPr>
          <p:cNvPr id="4" name="Content Placeholder 3">
            <a:extLst>
              <a:ext uri="{FF2B5EF4-FFF2-40B4-BE49-F238E27FC236}">
                <a16:creationId xmlns:a16="http://schemas.microsoft.com/office/drawing/2014/main" id="{E9474643-341C-2B6D-E143-F8B56454502A}"/>
              </a:ext>
            </a:extLst>
          </p:cNvPr>
          <p:cNvSpPr>
            <a:spLocks noGrp="1"/>
          </p:cNvSpPr>
          <p:nvPr>
            <p:ph sz="quarter" idx="12"/>
          </p:nvPr>
        </p:nvSpPr>
        <p:spPr/>
        <p:txBody>
          <a:bodyPr>
            <a:normAutofit/>
          </a:bodyPr>
          <a:lstStyle/>
          <a:p>
            <a:pPr marL="0" indent="0">
              <a:buNone/>
            </a:pPr>
            <a:r>
              <a:rPr lang="en-US" b="1" dirty="0"/>
              <a:t>Speak Good </a:t>
            </a:r>
            <a:r>
              <a:rPr lang="en-US" b="1" u="sng" dirty="0">
                <a:solidFill>
                  <a:srgbClr val="9C004B"/>
                </a:solidFill>
              </a:rPr>
              <a:t>Singlish</a:t>
            </a:r>
            <a:r>
              <a:rPr lang="en-US" b="1" dirty="0"/>
              <a:t> Movement</a:t>
            </a:r>
          </a:p>
          <a:p>
            <a:pPr marL="0" indent="0">
              <a:lnSpc>
                <a:spcPct val="90000"/>
              </a:lnSpc>
              <a:spcBef>
                <a:spcPts val="0"/>
              </a:spcBef>
              <a:spcAft>
                <a:spcPts val="0"/>
              </a:spcAft>
              <a:buClr>
                <a:schemeClr val="dk1"/>
              </a:buClr>
              <a:buSzPts val="2800"/>
              <a:buNone/>
            </a:pPr>
            <a:endParaRPr lang="en-US" u="sng" dirty="0">
              <a:solidFill>
                <a:schemeClr val="hlink"/>
              </a:solidFill>
              <a:hlinkClick r:id="" action="ppaction://noaction"/>
            </a:endParaRPr>
          </a:p>
          <a:p>
            <a:pPr marL="0" indent="0">
              <a:lnSpc>
                <a:spcPct val="90000"/>
              </a:lnSpc>
              <a:spcBef>
                <a:spcPts val="0"/>
              </a:spcBef>
              <a:spcAft>
                <a:spcPts val="0"/>
              </a:spcAft>
              <a:buClr>
                <a:schemeClr val="dk1"/>
              </a:buClr>
              <a:buSzPts val="2800"/>
              <a:buNone/>
            </a:pPr>
            <a:endParaRPr lang="en-US" u="sng" dirty="0">
              <a:solidFill>
                <a:schemeClr val="hlink"/>
              </a:solidFill>
              <a:hlinkClick r:id="" action="ppaction://noaction"/>
            </a:endParaRPr>
          </a:p>
        </p:txBody>
      </p:sp>
      <p:graphicFrame>
        <p:nvGraphicFramePr>
          <p:cNvPr id="5" name="Inhaltsplatzhalter 5">
            <a:extLst>
              <a:ext uri="{FF2B5EF4-FFF2-40B4-BE49-F238E27FC236}">
                <a16:creationId xmlns:a16="http://schemas.microsoft.com/office/drawing/2014/main" id="{D81019A3-AC73-864C-C721-FB5A873A6662}"/>
              </a:ext>
            </a:extLst>
          </p:cNvPr>
          <p:cNvGraphicFramePr>
            <a:graphicFrameLocks/>
          </p:cNvGraphicFramePr>
          <p:nvPr/>
        </p:nvGraphicFramePr>
        <p:xfrm>
          <a:off x="1703512" y="2348880"/>
          <a:ext cx="8352928" cy="3729600"/>
        </p:xfrm>
        <a:graphic>
          <a:graphicData uri="http://schemas.openxmlformats.org/drawingml/2006/table">
            <a:tbl>
              <a:tblPr>
                <a:tableStyleId>{5C22544A-7EE6-4342-B048-85BDC9FD1C3A}</a:tableStyleId>
              </a:tblPr>
              <a:tblGrid>
                <a:gridCol w="783397">
                  <a:extLst>
                    <a:ext uri="{9D8B030D-6E8A-4147-A177-3AD203B41FA5}">
                      <a16:colId xmlns:a16="http://schemas.microsoft.com/office/drawing/2014/main" val="992578543"/>
                    </a:ext>
                  </a:extLst>
                </a:gridCol>
                <a:gridCol w="7569531">
                  <a:extLst>
                    <a:ext uri="{9D8B030D-6E8A-4147-A177-3AD203B41FA5}">
                      <a16:colId xmlns:a16="http://schemas.microsoft.com/office/drawing/2014/main" val="1178495649"/>
                    </a:ext>
                  </a:extLst>
                </a:gridCol>
              </a:tblGrid>
              <a:tr h="118466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3000" dirty="0">
                          <a:solidFill>
                            <a:schemeClr val="bg2"/>
                          </a:solidFill>
                          <a:latin typeface="Charis SIL" panose="02000500060000020004" pitchFamily="2" charset="77"/>
                          <a:ea typeface="Charis SIL" panose="02000500060000020004" pitchFamily="2" charset="77"/>
                          <a:cs typeface="Charis SIL" panose="02000500060000020004" pitchFamily="2" charset="77"/>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r>
                        <a:rPr lang="en-GB" sz="2000" i="1" dirty="0">
                          <a:solidFill>
                            <a:schemeClr val="bg1"/>
                          </a:solidFill>
                        </a:rPr>
                        <a:t>We not against Speak Good English Movement in Singapore hor. But we feel people should get it right with speaking Singlish and not just English. We are damn tired of people confusing Singlish with broken English. We are damn tired of people kay-kay speak Singlish but really speak bad English. We are damn tired of people picturing Singlish speakers as </a:t>
                      </a:r>
                      <a:r>
                        <a:rPr lang="en-GB" sz="2000" i="1" dirty="0" err="1">
                          <a:solidFill>
                            <a:schemeClr val="bg1"/>
                          </a:solidFill>
                        </a:rPr>
                        <a:t>obiang</a:t>
                      </a:r>
                      <a:r>
                        <a:rPr lang="en-GB" sz="2000" i="1" dirty="0">
                          <a:solidFill>
                            <a:schemeClr val="bg1"/>
                          </a:solidFill>
                        </a:rPr>
                        <a:t> chow Ah </a:t>
                      </a:r>
                      <a:r>
                        <a:rPr lang="en-GB" sz="2000" i="1" dirty="0" err="1">
                          <a:solidFill>
                            <a:schemeClr val="bg1"/>
                          </a:solidFill>
                        </a:rPr>
                        <a:t>Bengs</a:t>
                      </a:r>
                      <a:r>
                        <a:rPr lang="en-GB" sz="2000" i="1" dirty="0">
                          <a:solidFill>
                            <a:schemeClr val="bg1"/>
                          </a:solidFill>
                        </a:rPr>
                        <a:t> and Ah </a:t>
                      </a:r>
                      <a:r>
                        <a:rPr lang="en-GB" sz="2000" i="1" dirty="0" err="1">
                          <a:solidFill>
                            <a:schemeClr val="bg1"/>
                          </a:solidFill>
                        </a:rPr>
                        <a:t>Lians</a:t>
                      </a:r>
                      <a:r>
                        <a:rPr lang="en-GB" sz="2000" i="1" dirty="0">
                          <a:solidFill>
                            <a:schemeClr val="bg1"/>
                          </a:solidFill>
                        </a:rPr>
                        <a:t>. You dun </a:t>
                      </a:r>
                      <a:r>
                        <a:rPr lang="en-GB" sz="2000" i="1" dirty="0" err="1">
                          <a:solidFill>
                            <a:schemeClr val="bg1"/>
                          </a:solidFill>
                        </a:rPr>
                        <a:t>wanna</a:t>
                      </a:r>
                      <a:r>
                        <a:rPr lang="en-GB" sz="2000" i="1" dirty="0">
                          <a:solidFill>
                            <a:schemeClr val="bg1"/>
                          </a:solidFill>
                        </a:rPr>
                        <a:t> learn the subtle rules of this natural evolving language, then dun anyhow say it is simple, shallow, and useless please! Singlish is full of culture, of nuances and wordplay. It pulls together the </a:t>
                      </a:r>
                      <a:r>
                        <a:rPr lang="en-GB" sz="2000" i="1" dirty="0" err="1">
                          <a:solidFill>
                            <a:schemeClr val="bg1"/>
                          </a:solidFill>
                        </a:rPr>
                        <a:t>swee</a:t>
                      </a:r>
                      <a:r>
                        <a:rPr lang="en-GB" sz="2000" i="1" dirty="0">
                          <a:solidFill>
                            <a:schemeClr val="bg1"/>
                          </a:solidFill>
                        </a:rPr>
                        <a:t>-ness in the grammar, syntax, and vocabulary of so many languages. Best OK!</a:t>
                      </a:r>
                      <a:br>
                        <a:rPr lang="en-GB" sz="2000" dirty="0">
                          <a:solidFill>
                            <a:schemeClr val="bg1"/>
                          </a:solidFill>
                        </a:rPr>
                      </a:br>
                      <a:endParaRPr lang="en-GB" sz="2000" dirty="0">
                        <a:solidFill>
                          <a:schemeClr val="bg1"/>
                        </a:solidFill>
                      </a:endParaRPr>
                    </a:p>
                    <a:p>
                      <a:r>
                        <a:rPr lang="en-GB" sz="2000" dirty="0">
                          <a:solidFill>
                            <a:schemeClr val="bg1"/>
                          </a:solidFill>
                        </a:rPr>
                        <a:t>(</a:t>
                      </a:r>
                      <a:r>
                        <a:rPr lang="en-GB" sz="2000" dirty="0" err="1">
                          <a:solidFill>
                            <a:schemeClr val="bg1"/>
                          </a:solidFill>
                        </a:rPr>
                        <a:t>Facebookpage</a:t>
                      </a:r>
                      <a:r>
                        <a:rPr lang="en-GB" sz="2000" dirty="0">
                          <a:solidFill>
                            <a:schemeClr val="bg1"/>
                          </a:solidFill>
                        </a:rPr>
                        <a:t> SGS, quoted in Wee 2014: 88)</a:t>
                      </a: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4649575"/>
                  </a:ext>
                </a:extLst>
              </a:tr>
            </a:tbl>
          </a:graphicData>
        </a:graphic>
      </p:graphicFrame>
      <p:sp>
        <p:nvSpPr>
          <p:cNvPr id="6" name="Slide Number Placeholder 5">
            <a:extLst>
              <a:ext uri="{FF2B5EF4-FFF2-40B4-BE49-F238E27FC236}">
                <a16:creationId xmlns:a16="http://schemas.microsoft.com/office/drawing/2014/main" id="{80E62A50-FEE6-1FB9-6724-25BAFFEABF72}"/>
              </a:ext>
            </a:extLst>
          </p:cNvPr>
          <p:cNvSpPr>
            <a:spLocks noGrp="1"/>
          </p:cNvSpPr>
          <p:nvPr>
            <p:ph type="sldNum" sz="quarter" idx="11"/>
          </p:nvPr>
        </p:nvSpPr>
        <p:spPr/>
        <p:txBody>
          <a:bodyPr/>
          <a:lstStyle/>
          <a:p>
            <a:fld id="{603D9256-AA16-41A7-A1C0-96DC3C1A0123}" type="slidenum">
              <a:rPr lang="en-GB" noProof="0" smtClean="0"/>
              <a:t>62</a:t>
            </a:fld>
            <a:endParaRPr lang="en-GB" noProof="0" dirty="0"/>
          </a:p>
        </p:txBody>
      </p:sp>
    </p:spTree>
    <p:extLst>
      <p:ext uri="{BB962C8B-B14F-4D97-AF65-F5344CB8AC3E}">
        <p14:creationId xmlns:p14="http://schemas.microsoft.com/office/powerpoint/2010/main" val="9373474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Current changes: Generational Singlish</a:t>
            </a:r>
          </a:p>
        </p:txBody>
      </p:sp>
      <p:sp>
        <p:nvSpPr>
          <p:cNvPr id="6" name="Slide Number Placeholder 5">
            <a:extLst>
              <a:ext uri="{FF2B5EF4-FFF2-40B4-BE49-F238E27FC236}">
                <a16:creationId xmlns:a16="http://schemas.microsoft.com/office/drawing/2014/main" id="{80E62A50-FEE6-1FB9-6724-25BAFFEABF72}"/>
              </a:ext>
            </a:extLst>
          </p:cNvPr>
          <p:cNvSpPr>
            <a:spLocks noGrp="1"/>
          </p:cNvSpPr>
          <p:nvPr>
            <p:ph type="sldNum" sz="quarter" idx="11"/>
          </p:nvPr>
        </p:nvSpPr>
        <p:spPr/>
        <p:txBody>
          <a:bodyPr/>
          <a:lstStyle/>
          <a:p>
            <a:fld id="{603D9256-AA16-41A7-A1C0-96DC3C1A0123}" type="slidenum">
              <a:rPr lang="en-GB" noProof="0" smtClean="0"/>
              <a:t>63</a:t>
            </a:fld>
            <a:endParaRPr lang="en-GB" noProof="0" dirty="0"/>
          </a:p>
        </p:txBody>
      </p:sp>
      <p:sp>
        <p:nvSpPr>
          <p:cNvPr id="3" name="Content Placeholder 2">
            <a:extLst>
              <a:ext uri="{FF2B5EF4-FFF2-40B4-BE49-F238E27FC236}">
                <a16:creationId xmlns:a16="http://schemas.microsoft.com/office/drawing/2014/main" id="{884E2D24-4A12-606B-2C4A-FB787FE54259}"/>
              </a:ext>
            </a:extLst>
          </p:cNvPr>
          <p:cNvSpPr>
            <a:spLocks noGrp="1"/>
          </p:cNvSpPr>
          <p:nvPr>
            <p:ph sz="quarter" idx="12"/>
          </p:nvPr>
        </p:nvSpPr>
        <p:spPr/>
        <p:txBody>
          <a:bodyPr/>
          <a:lstStyle/>
          <a:p>
            <a:r>
              <a:rPr lang="en-US" dirty="0"/>
              <a:t>Vernacular = ongoing language change</a:t>
            </a:r>
          </a:p>
          <a:p>
            <a:r>
              <a:rPr lang="en-US" dirty="0"/>
              <a:t>Many descriptions of Singlish have a generational bias</a:t>
            </a:r>
          </a:p>
          <a:p>
            <a:endParaRPr lang="en-US" dirty="0"/>
          </a:p>
          <a:p>
            <a:endParaRPr lang="en-US" dirty="0"/>
          </a:p>
        </p:txBody>
      </p:sp>
      <p:graphicFrame>
        <p:nvGraphicFramePr>
          <p:cNvPr id="9" name="Chart 8">
            <a:extLst>
              <a:ext uri="{FF2B5EF4-FFF2-40B4-BE49-F238E27FC236}">
                <a16:creationId xmlns:a16="http://schemas.microsoft.com/office/drawing/2014/main" id="{6606A385-B82C-6B30-E724-962235BE9C51}"/>
              </a:ext>
            </a:extLst>
          </p:cNvPr>
          <p:cNvGraphicFramePr>
            <a:graphicFrameLocks/>
          </p:cNvGraphicFramePr>
          <p:nvPr>
            <p:extLst>
              <p:ext uri="{D42A27DB-BD31-4B8C-83A1-F6EECF244321}">
                <p14:modId xmlns:p14="http://schemas.microsoft.com/office/powerpoint/2010/main" val="4244031735"/>
              </p:ext>
            </p:extLst>
          </p:nvPr>
        </p:nvGraphicFramePr>
        <p:xfrm>
          <a:off x="1055440" y="2377074"/>
          <a:ext cx="9575229" cy="42829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366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Current changes: Generational Singlish</a:t>
            </a:r>
          </a:p>
        </p:txBody>
      </p:sp>
      <p:sp>
        <p:nvSpPr>
          <p:cNvPr id="6" name="Slide Number Placeholder 5">
            <a:extLst>
              <a:ext uri="{FF2B5EF4-FFF2-40B4-BE49-F238E27FC236}">
                <a16:creationId xmlns:a16="http://schemas.microsoft.com/office/drawing/2014/main" id="{80E62A50-FEE6-1FB9-6724-25BAFFEABF72}"/>
              </a:ext>
            </a:extLst>
          </p:cNvPr>
          <p:cNvSpPr>
            <a:spLocks noGrp="1"/>
          </p:cNvSpPr>
          <p:nvPr>
            <p:ph type="sldNum" sz="quarter" idx="11"/>
          </p:nvPr>
        </p:nvSpPr>
        <p:spPr/>
        <p:txBody>
          <a:bodyPr/>
          <a:lstStyle/>
          <a:p>
            <a:fld id="{603D9256-AA16-41A7-A1C0-96DC3C1A0123}" type="slidenum">
              <a:rPr lang="en-GB" noProof="0" smtClean="0"/>
              <a:t>64</a:t>
            </a:fld>
            <a:endParaRPr lang="en-GB" noProof="0" dirty="0"/>
          </a:p>
        </p:txBody>
      </p:sp>
      <p:sp>
        <p:nvSpPr>
          <p:cNvPr id="3" name="Content Placeholder 2">
            <a:extLst>
              <a:ext uri="{FF2B5EF4-FFF2-40B4-BE49-F238E27FC236}">
                <a16:creationId xmlns:a16="http://schemas.microsoft.com/office/drawing/2014/main" id="{884E2D24-4A12-606B-2C4A-FB787FE54259}"/>
              </a:ext>
            </a:extLst>
          </p:cNvPr>
          <p:cNvSpPr>
            <a:spLocks noGrp="1"/>
          </p:cNvSpPr>
          <p:nvPr>
            <p:ph sz="quarter" idx="12"/>
          </p:nvPr>
        </p:nvSpPr>
        <p:spPr/>
        <p:txBody>
          <a:bodyPr/>
          <a:lstStyle/>
          <a:p>
            <a:r>
              <a:rPr lang="en-US" dirty="0"/>
              <a:t>Vernacular = ongoing language change</a:t>
            </a:r>
          </a:p>
          <a:p>
            <a:r>
              <a:rPr lang="en-US" dirty="0"/>
              <a:t>Many descriptions of Singlish have a generational bias</a:t>
            </a:r>
          </a:p>
          <a:p>
            <a:endParaRPr lang="en-US" dirty="0"/>
          </a:p>
          <a:p>
            <a:endParaRPr lang="en-US" dirty="0"/>
          </a:p>
        </p:txBody>
      </p:sp>
    </p:spTree>
    <p:extLst>
      <p:ext uri="{BB962C8B-B14F-4D97-AF65-F5344CB8AC3E}">
        <p14:creationId xmlns:p14="http://schemas.microsoft.com/office/powerpoint/2010/main" val="36156678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Current changes: Generational Singlish</a:t>
            </a:r>
          </a:p>
        </p:txBody>
      </p:sp>
      <p:sp>
        <p:nvSpPr>
          <p:cNvPr id="6" name="Slide Number Placeholder 5">
            <a:extLst>
              <a:ext uri="{FF2B5EF4-FFF2-40B4-BE49-F238E27FC236}">
                <a16:creationId xmlns:a16="http://schemas.microsoft.com/office/drawing/2014/main" id="{80E62A50-FEE6-1FB9-6724-25BAFFEABF72}"/>
              </a:ext>
            </a:extLst>
          </p:cNvPr>
          <p:cNvSpPr>
            <a:spLocks noGrp="1"/>
          </p:cNvSpPr>
          <p:nvPr>
            <p:ph type="sldNum" sz="quarter" idx="11"/>
          </p:nvPr>
        </p:nvSpPr>
        <p:spPr/>
        <p:txBody>
          <a:bodyPr/>
          <a:lstStyle/>
          <a:p>
            <a:fld id="{603D9256-AA16-41A7-A1C0-96DC3C1A0123}" type="slidenum">
              <a:rPr lang="en-GB" noProof="0" smtClean="0"/>
              <a:t>65</a:t>
            </a:fld>
            <a:endParaRPr lang="en-GB" noProof="0" dirty="0"/>
          </a:p>
        </p:txBody>
      </p:sp>
      <p:pic>
        <p:nvPicPr>
          <p:cNvPr id="5" name="Picture 4">
            <a:extLst>
              <a:ext uri="{FF2B5EF4-FFF2-40B4-BE49-F238E27FC236}">
                <a16:creationId xmlns:a16="http://schemas.microsoft.com/office/drawing/2014/main" id="{9B7554FF-03D4-A9E5-5157-AE155A04FBFD}"/>
              </a:ext>
            </a:extLst>
          </p:cNvPr>
          <p:cNvPicPr>
            <a:picLocks noChangeAspect="1"/>
          </p:cNvPicPr>
          <p:nvPr/>
        </p:nvPicPr>
        <p:blipFill>
          <a:blip r:embed="rId3"/>
          <a:stretch>
            <a:fillRect/>
          </a:stretch>
        </p:blipFill>
        <p:spPr>
          <a:xfrm>
            <a:off x="2734314" y="468000"/>
            <a:ext cx="6827177" cy="6398335"/>
          </a:xfrm>
          <a:prstGeom prst="rect">
            <a:avLst/>
          </a:prstGeom>
        </p:spPr>
      </p:pic>
      <p:sp>
        <p:nvSpPr>
          <p:cNvPr id="8" name="Oval 7">
            <a:extLst>
              <a:ext uri="{FF2B5EF4-FFF2-40B4-BE49-F238E27FC236}">
                <a16:creationId xmlns:a16="http://schemas.microsoft.com/office/drawing/2014/main" id="{BA50DF48-9C06-BCAA-A07E-B7634CA977A2}"/>
              </a:ext>
            </a:extLst>
          </p:cNvPr>
          <p:cNvSpPr/>
          <p:nvPr/>
        </p:nvSpPr>
        <p:spPr>
          <a:xfrm>
            <a:off x="5015880" y="1772816"/>
            <a:ext cx="2664296" cy="3168352"/>
          </a:xfrm>
          <a:prstGeom prst="ellipse">
            <a:avLst/>
          </a:prstGeom>
          <a:noFill/>
          <a:ln w="57150">
            <a:solidFill>
              <a:srgbClr val="9C00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Brace 8">
            <a:extLst>
              <a:ext uri="{FF2B5EF4-FFF2-40B4-BE49-F238E27FC236}">
                <a16:creationId xmlns:a16="http://schemas.microsoft.com/office/drawing/2014/main" id="{A8C79C69-6F71-3575-AC21-23BD9A9D5184}"/>
              </a:ext>
            </a:extLst>
          </p:cNvPr>
          <p:cNvSpPr/>
          <p:nvPr/>
        </p:nvSpPr>
        <p:spPr>
          <a:xfrm>
            <a:off x="2351584" y="2060848"/>
            <a:ext cx="403393" cy="2520280"/>
          </a:xfrm>
          <a:prstGeom prst="leftBrace">
            <a:avLst/>
          </a:prstGeom>
          <a:ln w="38100">
            <a:solidFill>
              <a:srgbClr val="9C004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e 9">
            <a:extLst>
              <a:ext uri="{FF2B5EF4-FFF2-40B4-BE49-F238E27FC236}">
                <a16:creationId xmlns:a16="http://schemas.microsoft.com/office/drawing/2014/main" id="{D31A9250-DDAC-87F9-A0A4-6E4593D8AB7E}"/>
              </a:ext>
            </a:extLst>
          </p:cNvPr>
          <p:cNvSpPr/>
          <p:nvPr/>
        </p:nvSpPr>
        <p:spPr>
          <a:xfrm rot="5400000">
            <a:off x="6208929" y="157553"/>
            <a:ext cx="278198" cy="1800200"/>
          </a:xfrm>
          <a:prstGeom prst="rightBrace">
            <a:avLst/>
          </a:prstGeom>
          <a:ln w="38100">
            <a:solidFill>
              <a:srgbClr val="9C004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7944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0EFF9-9368-3D02-F7B9-DB890EBEFA2C}"/>
              </a:ext>
            </a:extLst>
          </p:cNvPr>
          <p:cNvSpPr>
            <a:spLocks noGrp="1"/>
          </p:cNvSpPr>
          <p:nvPr>
            <p:ph type="title"/>
          </p:nvPr>
        </p:nvSpPr>
        <p:spPr/>
        <p:txBody>
          <a:bodyPr/>
          <a:lstStyle/>
          <a:p>
            <a:r>
              <a:rPr lang="en-US" dirty="0"/>
              <a:t>Current changes: Generational Singlish</a:t>
            </a:r>
            <a:endParaRPr lang="en-GB" dirty="0"/>
          </a:p>
        </p:txBody>
      </p:sp>
      <p:sp>
        <p:nvSpPr>
          <p:cNvPr id="3" name="Slide Number Placeholder 2">
            <a:extLst>
              <a:ext uri="{FF2B5EF4-FFF2-40B4-BE49-F238E27FC236}">
                <a16:creationId xmlns:a16="http://schemas.microsoft.com/office/drawing/2014/main" id="{CBF60466-E978-20D0-F615-6B192D69B251}"/>
              </a:ext>
            </a:extLst>
          </p:cNvPr>
          <p:cNvSpPr>
            <a:spLocks noGrp="1"/>
          </p:cNvSpPr>
          <p:nvPr>
            <p:ph type="sldNum" sz="quarter" idx="11"/>
          </p:nvPr>
        </p:nvSpPr>
        <p:spPr/>
        <p:txBody>
          <a:bodyPr/>
          <a:lstStyle/>
          <a:p>
            <a:fld id="{603D9256-AA16-41A7-A1C0-96DC3C1A0123}" type="slidenum">
              <a:rPr lang="en-GB" noProof="0" smtClean="0"/>
              <a:t>66</a:t>
            </a:fld>
            <a:endParaRPr lang="en-GB" noProof="0" dirty="0"/>
          </a:p>
        </p:txBody>
      </p:sp>
      <p:pic>
        <p:nvPicPr>
          <p:cNvPr id="5" name="Content Placeholder 4">
            <a:extLst>
              <a:ext uri="{FF2B5EF4-FFF2-40B4-BE49-F238E27FC236}">
                <a16:creationId xmlns:a16="http://schemas.microsoft.com/office/drawing/2014/main" id="{C0974BF9-A444-9DDB-7511-F0694E2CFDC7}"/>
              </a:ext>
            </a:extLst>
          </p:cNvPr>
          <p:cNvPicPr>
            <a:picLocks noGrp="1" noChangeAspect="1"/>
          </p:cNvPicPr>
          <p:nvPr>
            <p:ph sz="quarter" idx="12"/>
          </p:nvPr>
        </p:nvPicPr>
        <p:blipFill>
          <a:blip r:embed="rId2"/>
          <a:stretch>
            <a:fillRect/>
          </a:stretch>
        </p:blipFill>
        <p:spPr>
          <a:xfrm>
            <a:off x="4189784" y="1894200"/>
            <a:ext cx="7162800" cy="4495800"/>
          </a:xfrm>
          <a:prstGeom prst="rect">
            <a:avLst/>
          </a:prstGeom>
        </p:spPr>
      </p:pic>
      <p:sp>
        <p:nvSpPr>
          <p:cNvPr id="4" name="TextBox 3">
            <a:extLst>
              <a:ext uri="{FF2B5EF4-FFF2-40B4-BE49-F238E27FC236}">
                <a16:creationId xmlns:a16="http://schemas.microsoft.com/office/drawing/2014/main" id="{88BF2AA9-01A7-AB8B-284A-4F1A3A94B1BF}"/>
              </a:ext>
            </a:extLst>
          </p:cNvPr>
          <p:cNvSpPr txBox="1"/>
          <p:nvPr/>
        </p:nvSpPr>
        <p:spPr>
          <a:xfrm>
            <a:off x="-8935" y="6497736"/>
            <a:ext cx="2698175" cy="369332"/>
          </a:xfrm>
          <a:prstGeom prst="rect">
            <a:avLst/>
          </a:prstGeom>
          <a:noFill/>
        </p:spPr>
        <p:txBody>
          <a:bodyPr wrap="none" rtlCol="0">
            <a:spAutoFit/>
          </a:bodyPr>
          <a:lstStyle/>
          <a:p>
            <a:r>
              <a:rPr lang="en-GB" dirty="0"/>
              <a:t>Leimgruber et al. (2026)</a:t>
            </a:r>
          </a:p>
        </p:txBody>
      </p:sp>
      <p:sp>
        <p:nvSpPr>
          <p:cNvPr id="6" name="TextBox 5">
            <a:extLst>
              <a:ext uri="{FF2B5EF4-FFF2-40B4-BE49-F238E27FC236}">
                <a16:creationId xmlns:a16="http://schemas.microsoft.com/office/drawing/2014/main" id="{F6465F62-7735-DDCA-BD34-ED388C3D5D9E}"/>
              </a:ext>
            </a:extLst>
          </p:cNvPr>
          <p:cNvSpPr txBox="1"/>
          <p:nvPr/>
        </p:nvSpPr>
        <p:spPr>
          <a:xfrm>
            <a:off x="335360" y="1720803"/>
            <a:ext cx="4354077" cy="923330"/>
          </a:xfrm>
          <a:prstGeom prst="rect">
            <a:avLst/>
          </a:prstGeom>
          <a:noFill/>
        </p:spPr>
        <p:txBody>
          <a:bodyPr wrap="none" rtlCol="0">
            <a:spAutoFit/>
          </a:bodyPr>
          <a:lstStyle/>
          <a:p>
            <a:r>
              <a:rPr lang="en-DE" dirty="0"/>
              <a:t>wa </a:t>
            </a:r>
            <a:r>
              <a:rPr lang="en-DE" b="1" dirty="0"/>
              <a:t>is it </a:t>
            </a:r>
            <a:r>
              <a:rPr lang="en-DE" dirty="0"/>
              <a:t>you think i wuliao</a:t>
            </a:r>
          </a:p>
          <a:p>
            <a:r>
              <a:rPr lang="en-DE" dirty="0"/>
              <a:t>‘Wow, are you saying that I am boring?’</a:t>
            </a:r>
          </a:p>
          <a:p>
            <a:r>
              <a:rPr lang="en-DE" dirty="0"/>
              <a:t>&lt;COSEM:18CF59–2829–20CHF–2017&gt;</a:t>
            </a:r>
          </a:p>
        </p:txBody>
      </p:sp>
    </p:spTree>
    <p:extLst>
      <p:ext uri="{BB962C8B-B14F-4D97-AF65-F5344CB8AC3E}">
        <p14:creationId xmlns:p14="http://schemas.microsoft.com/office/powerpoint/2010/main" val="13786580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50DA-A23E-72BD-AB9F-2FF1C1AB70C5}"/>
              </a:ext>
            </a:extLst>
          </p:cNvPr>
          <p:cNvSpPr>
            <a:spLocks noGrp="1"/>
          </p:cNvSpPr>
          <p:nvPr>
            <p:ph type="title"/>
          </p:nvPr>
        </p:nvSpPr>
        <p:spPr/>
        <p:txBody>
          <a:bodyPr/>
          <a:lstStyle/>
          <a:p>
            <a:r>
              <a:rPr lang="en-US" dirty="0"/>
              <a:t>Current changes: Generational Singlish</a:t>
            </a:r>
            <a:endParaRPr lang="en-GB" dirty="0"/>
          </a:p>
        </p:txBody>
      </p:sp>
      <p:sp>
        <p:nvSpPr>
          <p:cNvPr id="3" name="Slide Number Placeholder 2">
            <a:extLst>
              <a:ext uri="{FF2B5EF4-FFF2-40B4-BE49-F238E27FC236}">
                <a16:creationId xmlns:a16="http://schemas.microsoft.com/office/drawing/2014/main" id="{2B734EC5-0AB2-81B4-9EFA-9B2E113DB6C5}"/>
              </a:ext>
            </a:extLst>
          </p:cNvPr>
          <p:cNvSpPr>
            <a:spLocks noGrp="1"/>
          </p:cNvSpPr>
          <p:nvPr>
            <p:ph type="sldNum" sz="quarter" idx="11"/>
          </p:nvPr>
        </p:nvSpPr>
        <p:spPr/>
        <p:txBody>
          <a:bodyPr/>
          <a:lstStyle/>
          <a:p>
            <a:fld id="{603D9256-AA16-41A7-A1C0-96DC3C1A0123}" type="slidenum">
              <a:rPr lang="en-GB" noProof="0" smtClean="0"/>
              <a:t>67</a:t>
            </a:fld>
            <a:endParaRPr lang="en-GB" noProof="0" dirty="0"/>
          </a:p>
        </p:txBody>
      </p:sp>
      <p:pic>
        <p:nvPicPr>
          <p:cNvPr id="5" name="Content Placeholder 4">
            <a:extLst>
              <a:ext uri="{FF2B5EF4-FFF2-40B4-BE49-F238E27FC236}">
                <a16:creationId xmlns:a16="http://schemas.microsoft.com/office/drawing/2014/main" id="{5BBC8CD4-3A41-D8CF-5B45-7E41BB7C52B0}"/>
              </a:ext>
            </a:extLst>
          </p:cNvPr>
          <p:cNvPicPr>
            <a:picLocks noGrp="1" noChangeAspect="1"/>
          </p:cNvPicPr>
          <p:nvPr>
            <p:ph sz="quarter" idx="12"/>
          </p:nvPr>
        </p:nvPicPr>
        <p:blipFill>
          <a:blip r:embed="rId2"/>
          <a:stretch>
            <a:fillRect/>
          </a:stretch>
        </p:blipFill>
        <p:spPr>
          <a:xfrm>
            <a:off x="4325044" y="1897500"/>
            <a:ext cx="6667500" cy="4762500"/>
          </a:xfrm>
          <a:prstGeom prst="rect">
            <a:avLst/>
          </a:prstGeom>
        </p:spPr>
      </p:pic>
      <p:sp>
        <p:nvSpPr>
          <p:cNvPr id="7" name="TextBox 6">
            <a:extLst>
              <a:ext uri="{FF2B5EF4-FFF2-40B4-BE49-F238E27FC236}">
                <a16:creationId xmlns:a16="http://schemas.microsoft.com/office/drawing/2014/main" id="{1C8FA188-4162-CF63-9493-C5B43C58346D}"/>
              </a:ext>
            </a:extLst>
          </p:cNvPr>
          <p:cNvSpPr txBox="1"/>
          <p:nvPr/>
        </p:nvSpPr>
        <p:spPr>
          <a:xfrm>
            <a:off x="-8935" y="6497736"/>
            <a:ext cx="2698175" cy="369332"/>
          </a:xfrm>
          <a:prstGeom prst="rect">
            <a:avLst/>
          </a:prstGeom>
          <a:noFill/>
        </p:spPr>
        <p:txBody>
          <a:bodyPr wrap="none" rtlCol="0">
            <a:spAutoFit/>
          </a:bodyPr>
          <a:lstStyle/>
          <a:p>
            <a:r>
              <a:rPr lang="en-GB" dirty="0"/>
              <a:t>Leimgruber et al. (2026)</a:t>
            </a:r>
          </a:p>
        </p:txBody>
      </p:sp>
      <p:sp>
        <p:nvSpPr>
          <p:cNvPr id="8" name="TextBox 7">
            <a:extLst>
              <a:ext uri="{FF2B5EF4-FFF2-40B4-BE49-F238E27FC236}">
                <a16:creationId xmlns:a16="http://schemas.microsoft.com/office/drawing/2014/main" id="{6C6A93D9-F78F-66BB-51C2-84A028E9F728}"/>
              </a:ext>
            </a:extLst>
          </p:cNvPr>
          <p:cNvSpPr txBox="1"/>
          <p:nvPr/>
        </p:nvSpPr>
        <p:spPr>
          <a:xfrm>
            <a:off x="282781" y="1700808"/>
            <a:ext cx="4229043" cy="923330"/>
          </a:xfrm>
          <a:prstGeom prst="rect">
            <a:avLst/>
          </a:prstGeom>
          <a:noFill/>
        </p:spPr>
        <p:txBody>
          <a:bodyPr wrap="none" rtlCol="0">
            <a:spAutoFit/>
          </a:bodyPr>
          <a:lstStyle/>
          <a:p>
            <a:r>
              <a:rPr lang="en-DE" dirty="0"/>
              <a:t>Aiyah I will </a:t>
            </a:r>
            <a:r>
              <a:rPr lang="en-DE" b="1" dirty="0"/>
              <a:t>confirm</a:t>
            </a:r>
            <a:r>
              <a:rPr lang="en-DE" dirty="0"/>
              <a:t> be late</a:t>
            </a:r>
          </a:p>
          <a:p>
            <a:r>
              <a:rPr lang="en-DE" dirty="0"/>
              <a:t>‘Damn, I will definitely be late.’</a:t>
            </a:r>
          </a:p>
          <a:p>
            <a:r>
              <a:rPr lang="en-DE" dirty="0"/>
              <a:t>&lt;COSEM:18CF47-1636-20CHF-2017&gt;</a:t>
            </a:r>
          </a:p>
        </p:txBody>
      </p:sp>
    </p:spTree>
    <p:extLst>
      <p:ext uri="{BB962C8B-B14F-4D97-AF65-F5344CB8AC3E}">
        <p14:creationId xmlns:p14="http://schemas.microsoft.com/office/powerpoint/2010/main" val="42019438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3531-FD18-409D-9132-0D7B8B93342B}"/>
              </a:ext>
            </a:extLst>
          </p:cNvPr>
          <p:cNvSpPr>
            <a:spLocks noGrp="1"/>
          </p:cNvSpPr>
          <p:nvPr>
            <p:ph type="title"/>
          </p:nvPr>
        </p:nvSpPr>
        <p:spPr/>
        <p:txBody>
          <a:bodyPr/>
          <a:lstStyle/>
          <a:p>
            <a:r>
              <a:rPr lang="en-US" dirty="0"/>
              <a:t>Current changes: Generational Singlish</a:t>
            </a:r>
            <a:endParaRPr lang="en-GB" dirty="0"/>
          </a:p>
        </p:txBody>
      </p:sp>
      <p:sp>
        <p:nvSpPr>
          <p:cNvPr id="3" name="Slide Number Placeholder 2">
            <a:extLst>
              <a:ext uri="{FF2B5EF4-FFF2-40B4-BE49-F238E27FC236}">
                <a16:creationId xmlns:a16="http://schemas.microsoft.com/office/drawing/2014/main" id="{485D8604-CCAF-A55E-54B5-B734C17B9C17}"/>
              </a:ext>
            </a:extLst>
          </p:cNvPr>
          <p:cNvSpPr>
            <a:spLocks noGrp="1"/>
          </p:cNvSpPr>
          <p:nvPr>
            <p:ph type="sldNum" sz="quarter" idx="11"/>
          </p:nvPr>
        </p:nvSpPr>
        <p:spPr/>
        <p:txBody>
          <a:bodyPr/>
          <a:lstStyle/>
          <a:p>
            <a:fld id="{603D9256-AA16-41A7-A1C0-96DC3C1A0123}" type="slidenum">
              <a:rPr lang="en-GB" noProof="0" smtClean="0"/>
              <a:t>68</a:t>
            </a:fld>
            <a:endParaRPr lang="en-GB" noProof="0" dirty="0"/>
          </a:p>
        </p:txBody>
      </p:sp>
      <p:pic>
        <p:nvPicPr>
          <p:cNvPr id="5" name="Content Placeholder 4">
            <a:extLst>
              <a:ext uri="{FF2B5EF4-FFF2-40B4-BE49-F238E27FC236}">
                <a16:creationId xmlns:a16="http://schemas.microsoft.com/office/drawing/2014/main" id="{D77893A1-2D10-0616-AFAB-E8386666D884}"/>
              </a:ext>
            </a:extLst>
          </p:cNvPr>
          <p:cNvPicPr>
            <a:picLocks noGrp="1" noChangeAspect="1"/>
          </p:cNvPicPr>
          <p:nvPr>
            <p:ph sz="quarter" idx="12"/>
          </p:nvPr>
        </p:nvPicPr>
        <p:blipFill>
          <a:blip r:embed="rId2"/>
          <a:stretch>
            <a:fillRect/>
          </a:stretch>
        </p:blipFill>
        <p:spPr>
          <a:xfrm>
            <a:off x="4265736" y="1920204"/>
            <a:ext cx="6654800" cy="4533900"/>
          </a:xfrm>
          <a:prstGeom prst="rect">
            <a:avLst/>
          </a:prstGeom>
        </p:spPr>
      </p:pic>
      <p:sp>
        <p:nvSpPr>
          <p:cNvPr id="4" name="TextBox 3">
            <a:extLst>
              <a:ext uri="{FF2B5EF4-FFF2-40B4-BE49-F238E27FC236}">
                <a16:creationId xmlns:a16="http://schemas.microsoft.com/office/drawing/2014/main" id="{F31A2A1E-E310-1981-01D5-2976C0BD1C3C}"/>
              </a:ext>
            </a:extLst>
          </p:cNvPr>
          <p:cNvSpPr txBox="1"/>
          <p:nvPr/>
        </p:nvSpPr>
        <p:spPr>
          <a:xfrm>
            <a:off x="-8935" y="6497736"/>
            <a:ext cx="2698175" cy="369332"/>
          </a:xfrm>
          <a:prstGeom prst="rect">
            <a:avLst/>
          </a:prstGeom>
          <a:noFill/>
        </p:spPr>
        <p:txBody>
          <a:bodyPr wrap="none" rtlCol="0">
            <a:spAutoFit/>
          </a:bodyPr>
          <a:lstStyle/>
          <a:p>
            <a:r>
              <a:rPr lang="en-GB" dirty="0"/>
              <a:t>Leimgruber et al. (2026)</a:t>
            </a:r>
          </a:p>
        </p:txBody>
      </p:sp>
      <p:sp>
        <p:nvSpPr>
          <p:cNvPr id="6" name="TextBox 5">
            <a:extLst>
              <a:ext uri="{FF2B5EF4-FFF2-40B4-BE49-F238E27FC236}">
                <a16:creationId xmlns:a16="http://schemas.microsoft.com/office/drawing/2014/main" id="{AAAD2BF5-6A07-CBD6-0CC8-D2BBAB1A4017}"/>
              </a:ext>
            </a:extLst>
          </p:cNvPr>
          <p:cNvSpPr txBox="1"/>
          <p:nvPr/>
        </p:nvSpPr>
        <p:spPr>
          <a:xfrm>
            <a:off x="282781" y="1700808"/>
            <a:ext cx="4270721" cy="923330"/>
          </a:xfrm>
          <a:prstGeom prst="rect">
            <a:avLst/>
          </a:prstGeom>
          <a:noFill/>
        </p:spPr>
        <p:txBody>
          <a:bodyPr wrap="none" rtlCol="0">
            <a:spAutoFit/>
          </a:bodyPr>
          <a:lstStyle/>
          <a:p>
            <a:r>
              <a:rPr lang="en-DE" dirty="0"/>
              <a:t>How much honey he buy </a:t>
            </a:r>
            <a:r>
              <a:rPr lang="en-DE" b="1" dirty="0"/>
              <a:t>sia</a:t>
            </a:r>
          </a:p>
          <a:p>
            <a:r>
              <a:rPr lang="en-DE" dirty="0"/>
              <a:t>‘How much honey did he buy?!’</a:t>
            </a:r>
          </a:p>
          <a:p>
            <a:r>
              <a:rPr lang="en-DE" dirty="0"/>
              <a:t>&lt;COSEM:18CF42-1803-23MAF-2016&gt;</a:t>
            </a:r>
          </a:p>
        </p:txBody>
      </p:sp>
    </p:spTree>
    <p:extLst>
      <p:ext uri="{BB962C8B-B14F-4D97-AF65-F5344CB8AC3E}">
        <p14:creationId xmlns:p14="http://schemas.microsoft.com/office/powerpoint/2010/main" val="23921230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E689-8D00-7668-56C5-A81269FC2076}"/>
              </a:ext>
            </a:extLst>
          </p:cNvPr>
          <p:cNvSpPr>
            <a:spLocks noGrp="1"/>
          </p:cNvSpPr>
          <p:nvPr>
            <p:ph type="title"/>
          </p:nvPr>
        </p:nvSpPr>
        <p:spPr/>
        <p:txBody>
          <a:bodyPr/>
          <a:lstStyle/>
          <a:p>
            <a:r>
              <a:rPr lang="en-US" dirty="0"/>
              <a:t>Singapore</a:t>
            </a:r>
          </a:p>
        </p:txBody>
      </p:sp>
      <p:sp>
        <p:nvSpPr>
          <p:cNvPr id="4" name="Content Placeholder 3">
            <a:extLst>
              <a:ext uri="{FF2B5EF4-FFF2-40B4-BE49-F238E27FC236}">
                <a16:creationId xmlns:a16="http://schemas.microsoft.com/office/drawing/2014/main" id="{EBDE421F-BC27-576F-63A5-0CF49F1CBCAA}"/>
              </a:ext>
            </a:extLst>
          </p:cNvPr>
          <p:cNvSpPr>
            <a:spLocks noGrp="1"/>
          </p:cNvSpPr>
          <p:nvPr>
            <p:ph sz="quarter" idx="12"/>
          </p:nvPr>
        </p:nvSpPr>
        <p:spPr/>
        <p:txBody>
          <a:bodyPr/>
          <a:lstStyle/>
          <a:p>
            <a:endParaRPr lang="en-US" b="1" dirty="0"/>
          </a:p>
        </p:txBody>
      </p:sp>
      <p:pic>
        <p:nvPicPr>
          <p:cNvPr id="8" name="Picture 7">
            <a:extLst>
              <a:ext uri="{FF2B5EF4-FFF2-40B4-BE49-F238E27FC236}">
                <a16:creationId xmlns:a16="http://schemas.microsoft.com/office/drawing/2014/main" id="{F864F5F7-5889-C62D-869A-9D354271FF6A}"/>
              </a:ext>
            </a:extLst>
          </p:cNvPr>
          <p:cNvPicPr>
            <a:picLocks noChangeAspect="1"/>
          </p:cNvPicPr>
          <p:nvPr/>
        </p:nvPicPr>
        <p:blipFill>
          <a:blip r:embed="rId3"/>
          <a:stretch>
            <a:fillRect/>
          </a:stretch>
        </p:blipFill>
        <p:spPr>
          <a:xfrm>
            <a:off x="3453728" y="2458302"/>
            <a:ext cx="5284544" cy="2931396"/>
          </a:xfrm>
          <a:prstGeom prst="rect">
            <a:avLst/>
          </a:prstGeom>
        </p:spPr>
      </p:pic>
      <p:sp>
        <p:nvSpPr>
          <p:cNvPr id="9" name="TextBox 8">
            <a:extLst>
              <a:ext uri="{FF2B5EF4-FFF2-40B4-BE49-F238E27FC236}">
                <a16:creationId xmlns:a16="http://schemas.microsoft.com/office/drawing/2014/main" id="{5B3E9F6C-18E3-373A-DDED-B4EAA275ADF4}"/>
              </a:ext>
            </a:extLst>
          </p:cNvPr>
          <p:cNvSpPr txBox="1"/>
          <p:nvPr/>
        </p:nvSpPr>
        <p:spPr>
          <a:xfrm>
            <a:off x="179667" y="5756959"/>
            <a:ext cx="2705055" cy="908721"/>
          </a:xfrm>
          <a:prstGeom prst="rect">
            <a:avLst/>
          </a:prstGeom>
          <a:solidFill>
            <a:schemeClr val="bg1"/>
          </a:solidFill>
        </p:spPr>
        <p:txBody>
          <a:bodyPr wrap="none" lIns="0" tIns="0" rIns="0" bIns="0" rtlCol="0">
            <a:noAutofit/>
          </a:bodyPr>
          <a:lstStyle/>
          <a:p>
            <a:pPr algn="just">
              <a:lnSpc>
                <a:spcPts val="2200"/>
              </a:lnSpc>
            </a:pPr>
            <a:r>
              <a:rPr lang="en-GB" dirty="0"/>
              <a:t>Leimgruber (2014: 53)</a:t>
            </a:r>
          </a:p>
          <a:p>
            <a:pPr algn="just">
              <a:lnSpc>
                <a:spcPts val="2200"/>
              </a:lnSpc>
            </a:pPr>
            <a:r>
              <a:rPr lang="en-GB" dirty="0"/>
              <a:t>5 = completely agree,</a:t>
            </a:r>
          </a:p>
          <a:p>
            <a:pPr algn="just">
              <a:lnSpc>
                <a:spcPts val="2200"/>
              </a:lnSpc>
            </a:pPr>
            <a:r>
              <a:rPr lang="en-GB" dirty="0"/>
              <a:t>1</a:t>
            </a:r>
            <a:r>
              <a:rPr lang="en-GB"/>
              <a:t> </a:t>
            </a:r>
            <a:r>
              <a:rPr lang="en-GB" dirty="0"/>
              <a:t>= completely disagree</a:t>
            </a:r>
          </a:p>
        </p:txBody>
      </p:sp>
      <p:sp>
        <p:nvSpPr>
          <p:cNvPr id="5" name="Slide Number Placeholder 4">
            <a:extLst>
              <a:ext uri="{FF2B5EF4-FFF2-40B4-BE49-F238E27FC236}">
                <a16:creationId xmlns:a16="http://schemas.microsoft.com/office/drawing/2014/main" id="{477D4396-9698-9B82-3DA7-375DD844594A}"/>
              </a:ext>
            </a:extLst>
          </p:cNvPr>
          <p:cNvSpPr>
            <a:spLocks noGrp="1"/>
          </p:cNvSpPr>
          <p:nvPr>
            <p:ph type="sldNum" sz="quarter" idx="11"/>
          </p:nvPr>
        </p:nvSpPr>
        <p:spPr/>
        <p:txBody>
          <a:bodyPr/>
          <a:lstStyle/>
          <a:p>
            <a:fld id="{603D9256-AA16-41A7-A1C0-96DC3C1A0123}" type="slidenum">
              <a:rPr lang="en-GB" noProof="0" smtClean="0"/>
              <a:t>69</a:t>
            </a:fld>
            <a:endParaRPr lang="en-GB" noProof="0" dirty="0"/>
          </a:p>
        </p:txBody>
      </p:sp>
    </p:spTree>
    <p:extLst>
      <p:ext uri="{BB962C8B-B14F-4D97-AF65-F5344CB8AC3E}">
        <p14:creationId xmlns:p14="http://schemas.microsoft.com/office/powerpoint/2010/main" val="21577525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Singapore</a:t>
            </a:r>
          </a:p>
        </p:txBody>
      </p:sp>
      <p:sp>
        <p:nvSpPr>
          <p:cNvPr id="4" name="Content Placeholder 3">
            <a:extLst>
              <a:ext uri="{FF2B5EF4-FFF2-40B4-BE49-F238E27FC236}">
                <a16:creationId xmlns:a16="http://schemas.microsoft.com/office/drawing/2014/main" id="{E9474643-341C-2B6D-E143-F8B56454502A}"/>
              </a:ext>
            </a:extLst>
          </p:cNvPr>
          <p:cNvSpPr>
            <a:spLocks noGrp="1"/>
          </p:cNvSpPr>
          <p:nvPr>
            <p:ph sz="quarter" idx="12"/>
          </p:nvPr>
        </p:nvSpPr>
        <p:spPr/>
        <p:txBody>
          <a:bodyPr>
            <a:normAutofit fontScale="85000" lnSpcReduction="20000"/>
          </a:bodyPr>
          <a:lstStyle/>
          <a:p>
            <a:pPr marL="0" indent="0">
              <a:buNone/>
            </a:pPr>
            <a:r>
              <a:rPr lang="en-US" b="1" dirty="0"/>
              <a:t>Speak Good English Movement</a:t>
            </a:r>
          </a:p>
          <a:p>
            <a:pPr marL="0" indent="0">
              <a:lnSpc>
                <a:spcPct val="90000"/>
              </a:lnSpc>
              <a:spcBef>
                <a:spcPts val="0"/>
              </a:spcBef>
              <a:spcAft>
                <a:spcPts val="0"/>
              </a:spcAft>
              <a:buClr>
                <a:schemeClr val="dk1"/>
              </a:buClr>
              <a:buSzPts val="2800"/>
              <a:buNone/>
            </a:pPr>
            <a:endParaRPr lang="en-US" u="sng" dirty="0">
              <a:solidFill>
                <a:schemeClr val="hlink"/>
              </a:solidFill>
              <a:hlinkClick r:id="" action="ppaction://noaction"/>
            </a:endParaRPr>
          </a:p>
          <a:p>
            <a:pPr marL="0" indent="0">
              <a:lnSpc>
                <a:spcPct val="90000"/>
              </a:lnSpc>
              <a:spcBef>
                <a:spcPts val="0"/>
              </a:spcBef>
              <a:spcAft>
                <a:spcPts val="0"/>
              </a:spcAft>
              <a:buClr>
                <a:schemeClr val="dk1"/>
              </a:buClr>
              <a:buSzPts val="2800"/>
              <a:buNone/>
            </a:pPr>
            <a:endParaRPr lang="en-US" u="sng" dirty="0">
              <a:solidFill>
                <a:schemeClr val="hlink"/>
              </a:solidFill>
              <a:hlinkClick r:id="" action="ppaction://noaction"/>
            </a:endParaRPr>
          </a:p>
          <a:p>
            <a:pPr marL="0" indent="0">
              <a:lnSpc>
                <a:spcPct val="150000"/>
              </a:lnSpc>
              <a:spcBef>
                <a:spcPts val="0"/>
              </a:spcBef>
              <a:spcAft>
                <a:spcPts val="0"/>
              </a:spcAft>
              <a:buNone/>
            </a:pPr>
            <a:r>
              <a:rPr lang="en-US" dirty="0"/>
              <a:t>Five main themes (</a:t>
            </a:r>
            <a:r>
              <a:rPr lang="en-US" dirty="0" err="1"/>
              <a:t>Bruthiaux</a:t>
            </a:r>
            <a:r>
              <a:rPr lang="en-US" dirty="0"/>
              <a:t> 2010: 104)</a:t>
            </a:r>
          </a:p>
          <a:p>
            <a:pPr marL="457200" indent="-457200">
              <a:lnSpc>
                <a:spcPct val="150000"/>
              </a:lnSpc>
              <a:spcBef>
                <a:spcPts val="0"/>
              </a:spcBef>
              <a:spcAft>
                <a:spcPts val="0"/>
              </a:spcAft>
              <a:buFont typeface="+mj-lt"/>
              <a:buAutoNum type="arabicPeriod"/>
            </a:pPr>
            <a:r>
              <a:rPr lang="en-US" dirty="0"/>
              <a:t>a concern for respectability, not intelligibility</a:t>
            </a:r>
          </a:p>
          <a:p>
            <a:pPr marL="457200" indent="-457200">
              <a:lnSpc>
                <a:spcPct val="150000"/>
              </a:lnSpc>
              <a:spcBef>
                <a:spcPts val="0"/>
              </a:spcBef>
              <a:spcAft>
                <a:spcPts val="0"/>
              </a:spcAft>
              <a:buFont typeface="+mj-lt"/>
              <a:buAutoNum type="arabicPeriod"/>
            </a:pPr>
            <a:r>
              <a:rPr lang="en-US" dirty="0"/>
              <a:t>linguistic descriptions used in support of SGEM aims are often incomplete, unconvincing, and occasionally plain wrong</a:t>
            </a:r>
          </a:p>
          <a:p>
            <a:pPr marL="457200" indent="-457200">
              <a:lnSpc>
                <a:spcPct val="150000"/>
              </a:lnSpc>
              <a:spcBef>
                <a:spcPts val="0"/>
              </a:spcBef>
              <a:spcAft>
                <a:spcPts val="0"/>
              </a:spcAft>
              <a:buFont typeface="+mj-lt"/>
              <a:buAutoNum type="arabicPeriod"/>
            </a:pPr>
            <a:r>
              <a:rPr lang="en-US" dirty="0"/>
              <a:t>detailed advice on usage harks back to a tradition of prescriptivism </a:t>
            </a:r>
          </a:p>
          <a:p>
            <a:pPr marL="457200" indent="-457200">
              <a:lnSpc>
                <a:spcPct val="150000"/>
              </a:lnSpc>
              <a:spcBef>
                <a:spcPts val="0"/>
              </a:spcBef>
              <a:spcAft>
                <a:spcPts val="0"/>
              </a:spcAft>
              <a:buFont typeface="+mj-lt"/>
              <a:buAutoNum type="arabicPeriod"/>
            </a:pPr>
            <a:r>
              <a:rPr lang="en-US" dirty="0"/>
              <a:t>little evaluation […] on the effectiveness </a:t>
            </a:r>
          </a:p>
          <a:p>
            <a:pPr marL="457200" indent="-457200">
              <a:lnSpc>
                <a:spcPct val="150000"/>
              </a:lnSpc>
              <a:spcBef>
                <a:spcPts val="0"/>
              </a:spcBef>
              <a:spcAft>
                <a:spcPts val="0"/>
              </a:spcAft>
              <a:buFont typeface="+mj-lt"/>
              <a:buAutoNum type="arabicPeriod"/>
            </a:pPr>
            <a:r>
              <a:rPr lang="en-US" dirty="0"/>
              <a:t>intervention by government in all spheres of Singapore life </a:t>
            </a:r>
          </a:p>
          <a:p>
            <a:pPr>
              <a:lnSpc>
                <a:spcPct val="150000"/>
              </a:lnSpc>
              <a:spcBef>
                <a:spcPts val="0"/>
              </a:spcBef>
              <a:spcAft>
                <a:spcPts val="0"/>
              </a:spcAft>
              <a:buAutoNum type="arabicParenBoth"/>
            </a:pPr>
            <a:endParaRPr lang="en-US" dirty="0"/>
          </a:p>
          <a:p>
            <a:pPr>
              <a:lnSpc>
                <a:spcPct val="150000"/>
              </a:lnSpc>
              <a:spcBef>
                <a:spcPts val="0"/>
              </a:spcBef>
              <a:spcAft>
                <a:spcPts val="0"/>
              </a:spcAft>
            </a:pPr>
            <a:r>
              <a:rPr lang="en-US" dirty="0"/>
              <a:t>“the SGEM project is a slick but confused, confusing, outdated, and ultimately irrelevant case of governmental overreach” (</a:t>
            </a:r>
            <a:r>
              <a:rPr lang="en-US" dirty="0" err="1"/>
              <a:t>Bruthiaux</a:t>
            </a:r>
            <a:r>
              <a:rPr lang="en-US" dirty="0"/>
              <a:t> 2010: 104)</a:t>
            </a:r>
          </a:p>
          <a:p>
            <a:pPr marL="171450" indent="-38100">
              <a:lnSpc>
                <a:spcPct val="90000"/>
              </a:lnSpc>
              <a:spcBef>
                <a:spcPts val="750"/>
              </a:spcBef>
              <a:spcAft>
                <a:spcPts val="0"/>
              </a:spcAft>
              <a:buClr>
                <a:schemeClr val="dk1"/>
              </a:buClr>
              <a:buSzPts val="2800"/>
              <a:buNone/>
            </a:pPr>
            <a:endParaRPr lang="en-US" dirty="0"/>
          </a:p>
          <a:p>
            <a:pPr marL="0" indent="0">
              <a:buNone/>
            </a:pPr>
            <a:endParaRPr lang="en-US" b="1" dirty="0"/>
          </a:p>
        </p:txBody>
      </p:sp>
      <p:sp>
        <p:nvSpPr>
          <p:cNvPr id="5" name="Slide Number Placeholder 4">
            <a:extLst>
              <a:ext uri="{FF2B5EF4-FFF2-40B4-BE49-F238E27FC236}">
                <a16:creationId xmlns:a16="http://schemas.microsoft.com/office/drawing/2014/main" id="{CE3215CE-EDBC-4667-A689-180160A271C0}"/>
              </a:ext>
            </a:extLst>
          </p:cNvPr>
          <p:cNvSpPr>
            <a:spLocks noGrp="1"/>
          </p:cNvSpPr>
          <p:nvPr>
            <p:ph type="sldNum" sz="quarter" idx="11"/>
          </p:nvPr>
        </p:nvSpPr>
        <p:spPr/>
        <p:txBody>
          <a:bodyPr/>
          <a:lstStyle/>
          <a:p>
            <a:fld id="{603D9256-AA16-41A7-A1C0-96DC3C1A0123}" type="slidenum">
              <a:rPr lang="en-GB" noProof="0" smtClean="0"/>
              <a:t>70</a:t>
            </a:fld>
            <a:endParaRPr lang="en-GB" noProof="0" dirty="0"/>
          </a:p>
        </p:txBody>
      </p:sp>
    </p:spTree>
    <p:extLst>
      <p:ext uri="{BB962C8B-B14F-4D97-AF65-F5344CB8AC3E}">
        <p14:creationId xmlns:p14="http://schemas.microsoft.com/office/powerpoint/2010/main" val="10857825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Singapore</a:t>
            </a:r>
          </a:p>
        </p:txBody>
      </p:sp>
      <p:sp>
        <p:nvSpPr>
          <p:cNvPr id="4" name="Content Placeholder 3">
            <a:extLst>
              <a:ext uri="{FF2B5EF4-FFF2-40B4-BE49-F238E27FC236}">
                <a16:creationId xmlns:a16="http://schemas.microsoft.com/office/drawing/2014/main" id="{E9474643-341C-2B6D-E143-F8B56454502A}"/>
              </a:ext>
            </a:extLst>
          </p:cNvPr>
          <p:cNvSpPr>
            <a:spLocks noGrp="1"/>
          </p:cNvSpPr>
          <p:nvPr>
            <p:ph sz="quarter" idx="12"/>
          </p:nvPr>
        </p:nvSpPr>
        <p:spPr/>
        <p:txBody>
          <a:bodyPr>
            <a:normAutofit/>
          </a:bodyPr>
          <a:lstStyle/>
          <a:p>
            <a:pPr marL="0" indent="0">
              <a:buNone/>
            </a:pPr>
            <a:r>
              <a:rPr lang="en-US" b="1" dirty="0"/>
              <a:t>Speak Good </a:t>
            </a:r>
            <a:r>
              <a:rPr lang="en-US" b="1" u="sng" dirty="0">
                <a:solidFill>
                  <a:srgbClr val="9C004B"/>
                </a:solidFill>
              </a:rPr>
              <a:t>Singlish</a:t>
            </a:r>
            <a:r>
              <a:rPr lang="en-US" b="1" dirty="0"/>
              <a:t> Movement</a:t>
            </a:r>
          </a:p>
          <a:p>
            <a:pPr marL="0" indent="0">
              <a:lnSpc>
                <a:spcPct val="90000"/>
              </a:lnSpc>
              <a:spcBef>
                <a:spcPts val="0"/>
              </a:spcBef>
              <a:spcAft>
                <a:spcPts val="0"/>
              </a:spcAft>
              <a:buClr>
                <a:schemeClr val="dk1"/>
              </a:buClr>
              <a:buSzPts val="2800"/>
              <a:buNone/>
            </a:pPr>
            <a:endParaRPr lang="en-US" u="sng" dirty="0">
              <a:solidFill>
                <a:schemeClr val="hlink"/>
              </a:solidFill>
              <a:hlinkClick r:id="" action="ppaction://noaction"/>
            </a:endParaRPr>
          </a:p>
          <a:p>
            <a:pPr marL="0" indent="0">
              <a:lnSpc>
                <a:spcPct val="90000"/>
              </a:lnSpc>
              <a:spcBef>
                <a:spcPts val="0"/>
              </a:spcBef>
              <a:spcAft>
                <a:spcPts val="0"/>
              </a:spcAft>
              <a:buClr>
                <a:schemeClr val="dk1"/>
              </a:buClr>
              <a:buSzPts val="2800"/>
              <a:buNone/>
            </a:pPr>
            <a:endParaRPr lang="en-US" u="sng" dirty="0">
              <a:solidFill>
                <a:schemeClr val="hlink"/>
              </a:solidFill>
              <a:hlinkClick r:id="" action="ppaction://noaction"/>
            </a:endParaRPr>
          </a:p>
        </p:txBody>
      </p:sp>
      <p:graphicFrame>
        <p:nvGraphicFramePr>
          <p:cNvPr id="5" name="Inhaltsplatzhalter 5">
            <a:extLst>
              <a:ext uri="{FF2B5EF4-FFF2-40B4-BE49-F238E27FC236}">
                <a16:creationId xmlns:a16="http://schemas.microsoft.com/office/drawing/2014/main" id="{D81019A3-AC73-864C-C721-FB5A873A6662}"/>
              </a:ext>
            </a:extLst>
          </p:cNvPr>
          <p:cNvGraphicFramePr>
            <a:graphicFrameLocks/>
          </p:cNvGraphicFramePr>
          <p:nvPr/>
        </p:nvGraphicFramePr>
        <p:xfrm>
          <a:off x="1703512" y="2348880"/>
          <a:ext cx="8352928" cy="1900800"/>
        </p:xfrm>
        <a:graphic>
          <a:graphicData uri="http://schemas.openxmlformats.org/drawingml/2006/table">
            <a:tbl>
              <a:tblPr>
                <a:tableStyleId>{5C22544A-7EE6-4342-B048-85BDC9FD1C3A}</a:tableStyleId>
              </a:tblPr>
              <a:tblGrid>
                <a:gridCol w="783397">
                  <a:extLst>
                    <a:ext uri="{9D8B030D-6E8A-4147-A177-3AD203B41FA5}">
                      <a16:colId xmlns:a16="http://schemas.microsoft.com/office/drawing/2014/main" val="992578543"/>
                    </a:ext>
                  </a:extLst>
                </a:gridCol>
                <a:gridCol w="7569531">
                  <a:extLst>
                    <a:ext uri="{9D8B030D-6E8A-4147-A177-3AD203B41FA5}">
                      <a16:colId xmlns:a16="http://schemas.microsoft.com/office/drawing/2014/main" val="1178495649"/>
                    </a:ext>
                  </a:extLst>
                </a:gridCol>
              </a:tblGrid>
              <a:tr h="118466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3000" dirty="0">
                          <a:solidFill>
                            <a:schemeClr val="bg2"/>
                          </a:solidFill>
                          <a:latin typeface="Charis SIL" panose="02000500060000020004" pitchFamily="2" charset="77"/>
                          <a:ea typeface="Charis SIL" panose="02000500060000020004" pitchFamily="2" charset="77"/>
                          <a:cs typeface="Charis SIL" panose="02000500060000020004" pitchFamily="2" charset="77"/>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r>
                        <a:rPr lang="en-GB" sz="2000" i="1" dirty="0">
                          <a:solidFill>
                            <a:schemeClr val="bg1"/>
                          </a:solidFill>
                        </a:rPr>
                        <a:t>The Speak Good Singlish Movement represents a good example of linguistic chutzpah, where speakers demonstrate confidence in their language choices while also having the metalinguistic awareness and sophistication needed to articulate rationales for these choices.</a:t>
                      </a:r>
                      <a:br>
                        <a:rPr lang="en-GB" sz="2000" dirty="0">
                          <a:solidFill>
                            <a:schemeClr val="bg1"/>
                          </a:solidFill>
                        </a:rPr>
                      </a:br>
                      <a:endParaRPr lang="en-GB" sz="2000" dirty="0">
                        <a:solidFill>
                          <a:schemeClr val="bg1"/>
                        </a:solidFill>
                      </a:endParaRPr>
                    </a:p>
                    <a:p>
                      <a:r>
                        <a:rPr lang="en-GB" sz="2000" dirty="0">
                          <a:solidFill>
                            <a:schemeClr val="bg1"/>
                          </a:solidFill>
                        </a:rPr>
                        <a:t>(Wee 2014: 85)</a:t>
                      </a: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84649575"/>
                  </a:ext>
                </a:extLst>
              </a:tr>
            </a:tbl>
          </a:graphicData>
        </a:graphic>
      </p:graphicFrame>
      <p:sp>
        <p:nvSpPr>
          <p:cNvPr id="6" name="Slide Number Placeholder 5">
            <a:extLst>
              <a:ext uri="{FF2B5EF4-FFF2-40B4-BE49-F238E27FC236}">
                <a16:creationId xmlns:a16="http://schemas.microsoft.com/office/drawing/2014/main" id="{F962A284-D4DC-B9B6-B190-DFD1BD5B2C51}"/>
              </a:ext>
            </a:extLst>
          </p:cNvPr>
          <p:cNvSpPr>
            <a:spLocks noGrp="1"/>
          </p:cNvSpPr>
          <p:nvPr>
            <p:ph type="sldNum" sz="quarter" idx="11"/>
          </p:nvPr>
        </p:nvSpPr>
        <p:spPr/>
        <p:txBody>
          <a:bodyPr/>
          <a:lstStyle/>
          <a:p>
            <a:fld id="{603D9256-AA16-41A7-A1C0-96DC3C1A0123}" type="slidenum">
              <a:rPr lang="en-GB" noProof="0" smtClean="0"/>
              <a:t>71</a:t>
            </a:fld>
            <a:endParaRPr lang="en-GB" noProof="0" dirty="0"/>
          </a:p>
        </p:txBody>
      </p:sp>
    </p:spTree>
    <p:extLst>
      <p:ext uri="{BB962C8B-B14F-4D97-AF65-F5344CB8AC3E}">
        <p14:creationId xmlns:p14="http://schemas.microsoft.com/office/powerpoint/2010/main" val="31981616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B786-F46E-895D-95C0-288CBCC06A0F}"/>
              </a:ext>
            </a:extLst>
          </p:cNvPr>
          <p:cNvSpPr>
            <a:spLocks noGrp="1"/>
          </p:cNvSpPr>
          <p:nvPr>
            <p:ph type="title"/>
          </p:nvPr>
        </p:nvSpPr>
        <p:spPr/>
        <p:txBody>
          <a:bodyPr/>
          <a:lstStyle/>
          <a:p>
            <a:r>
              <a:rPr lang="en-US" dirty="0"/>
              <a:t>Singapore</a:t>
            </a:r>
          </a:p>
        </p:txBody>
      </p:sp>
      <p:sp>
        <p:nvSpPr>
          <p:cNvPr id="4" name="Content Placeholder 3">
            <a:extLst>
              <a:ext uri="{FF2B5EF4-FFF2-40B4-BE49-F238E27FC236}">
                <a16:creationId xmlns:a16="http://schemas.microsoft.com/office/drawing/2014/main" id="{E9474643-341C-2B6D-E143-F8B56454502A}"/>
              </a:ext>
            </a:extLst>
          </p:cNvPr>
          <p:cNvSpPr>
            <a:spLocks noGrp="1"/>
          </p:cNvSpPr>
          <p:nvPr>
            <p:ph sz="quarter" idx="12"/>
          </p:nvPr>
        </p:nvSpPr>
        <p:spPr/>
        <p:txBody>
          <a:bodyPr>
            <a:normAutofit/>
          </a:bodyPr>
          <a:lstStyle/>
          <a:p>
            <a:pPr marL="0" indent="0">
              <a:lnSpc>
                <a:spcPct val="90000"/>
              </a:lnSpc>
              <a:spcBef>
                <a:spcPts val="0"/>
              </a:spcBef>
              <a:spcAft>
                <a:spcPts val="0"/>
              </a:spcAft>
              <a:buClr>
                <a:schemeClr val="dk1"/>
              </a:buClr>
              <a:buSzPts val="2800"/>
              <a:buNone/>
            </a:pPr>
            <a:endParaRPr lang="en-US" u="sng" dirty="0">
              <a:solidFill>
                <a:schemeClr val="hlink"/>
              </a:solidFill>
              <a:hlinkClick r:id="rId3"/>
            </a:endParaRPr>
          </a:p>
        </p:txBody>
      </p:sp>
      <p:pic>
        <p:nvPicPr>
          <p:cNvPr id="6" name="Picture 2">
            <a:extLst>
              <a:ext uri="{FF2B5EF4-FFF2-40B4-BE49-F238E27FC236}">
                <a16:creationId xmlns:a16="http://schemas.microsoft.com/office/drawing/2014/main" id="{2B6204DC-0DE2-8134-B7A0-9B534F65EC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2180" y="2785291"/>
            <a:ext cx="2718602" cy="29523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inemaonline.sg: Army Daze">
            <a:extLst>
              <a:ext uri="{FF2B5EF4-FFF2-40B4-BE49-F238E27FC236}">
                <a16:creationId xmlns:a16="http://schemas.microsoft.com/office/drawing/2014/main" id="{51AFAC3E-44F1-3979-A0FD-473CABA852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2064" y="1160749"/>
            <a:ext cx="3798167" cy="56972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CB0EFFC-8FB9-ABB8-EE86-8416EF86A1DD}"/>
              </a:ext>
            </a:extLst>
          </p:cNvPr>
          <p:cNvSpPr/>
          <p:nvPr/>
        </p:nvSpPr>
        <p:spPr>
          <a:xfrm>
            <a:off x="2149112" y="6016771"/>
            <a:ext cx="4572000" cy="230832"/>
          </a:xfrm>
          <a:prstGeom prst="rect">
            <a:avLst/>
          </a:prstGeom>
        </p:spPr>
        <p:txBody>
          <a:bodyPr>
            <a:spAutoFit/>
          </a:bodyPr>
          <a:lstStyle/>
          <a:p>
            <a:r>
              <a:rPr lang="en-GB" sz="900" dirty="0"/>
              <a:t>http://</a:t>
            </a:r>
            <a:r>
              <a:rPr lang="en-GB" sz="900" dirty="0" err="1"/>
              <a:t>www.cinemaonline.sg</a:t>
            </a:r>
            <a:r>
              <a:rPr lang="en-GB" sz="900" dirty="0"/>
              <a:t>/movies/</a:t>
            </a:r>
            <a:r>
              <a:rPr lang="en-GB" sz="900" dirty="0" err="1"/>
              <a:t>details.aspx?search</a:t>
            </a:r>
            <a:r>
              <a:rPr lang="en-GB" sz="900" dirty="0"/>
              <a:t>=2013.8643.armydaze.16402</a:t>
            </a:r>
          </a:p>
        </p:txBody>
      </p:sp>
      <p:sp>
        <p:nvSpPr>
          <p:cNvPr id="5" name="Slide Number Placeholder 4">
            <a:extLst>
              <a:ext uri="{FF2B5EF4-FFF2-40B4-BE49-F238E27FC236}">
                <a16:creationId xmlns:a16="http://schemas.microsoft.com/office/drawing/2014/main" id="{F01EBD14-A507-5AF0-62C8-FB70CD277357}"/>
              </a:ext>
            </a:extLst>
          </p:cNvPr>
          <p:cNvSpPr>
            <a:spLocks noGrp="1"/>
          </p:cNvSpPr>
          <p:nvPr>
            <p:ph type="sldNum" sz="quarter" idx="11"/>
          </p:nvPr>
        </p:nvSpPr>
        <p:spPr/>
        <p:txBody>
          <a:bodyPr/>
          <a:lstStyle/>
          <a:p>
            <a:fld id="{603D9256-AA16-41A7-A1C0-96DC3C1A0123}" type="slidenum">
              <a:rPr lang="en-GB" noProof="0" smtClean="0"/>
              <a:t>72</a:t>
            </a:fld>
            <a:endParaRPr lang="en-GB" noProof="0" dirty="0"/>
          </a:p>
        </p:txBody>
      </p:sp>
    </p:spTree>
    <p:extLst>
      <p:ext uri="{BB962C8B-B14F-4D97-AF65-F5344CB8AC3E}">
        <p14:creationId xmlns:p14="http://schemas.microsoft.com/office/powerpoint/2010/main" val="11855045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0855-AEE6-6555-A34E-289ADB78CFD8}"/>
              </a:ext>
            </a:extLst>
          </p:cNvPr>
          <p:cNvSpPr>
            <a:spLocks noGrp="1"/>
          </p:cNvSpPr>
          <p:nvPr>
            <p:ph type="title"/>
          </p:nvPr>
        </p:nvSpPr>
        <p:spPr/>
        <p:txBody>
          <a:bodyPr/>
          <a:lstStyle/>
          <a:p>
            <a:r>
              <a:rPr lang="en-US" dirty="0"/>
              <a:t>Take-home messages</a:t>
            </a:r>
          </a:p>
        </p:txBody>
      </p:sp>
      <p:sp>
        <p:nvSpPr>
          <p:cNvPr id="3" name="Text Placeholder 2">
            <a:extLst>
              <a:ext uri="{FF2B5EF4-FFF2-40B4-BE49-F238E27FC236}">
                <a16:creationId xmlns:a16="http://schemas.microsoft.com/office/drawing/2014/main" id="{3D8CC87F-CF66-F677-70B3-E44570768C81}"/>
              </a:ext>
            </a:extLst>
          </p:cNvPr>
          <p:cNvSpPr>
            <a:spLocks noGrp="1"/>
          </p:cNvSpPr>
          <p:nvPr>
            <p:ph type="body" sz="quarter" idx="10"/>
          </p:nvPr>
        </p:nvSpPr>
        <p:spPr/>
        <p:txBody>
          <a:bodyPr/>
          <a:lstStyle/>
          <a:p>
            <a:endParaRPr lang="en-US" dirty="0">
              <a:latin typeface="Tamil Sangam MN" pitchFamily="2" charset="0"/>
              <a:ea typeface="Tamil Sangam MN" pitchFamily="2" charset="0"/>
              <a:cs typeface="Tamil Sangam MN" pitchFamily="2" charset="0"/>
            </a:endParaRPr>
          </a:p>
        </p:txBody>
      </p:sp>
    </p:spTree>
    <p:extLst>
      <p:ext uri="{BB962C8B-B14F-4D97-AF65-F5344CB8AC3E}">
        <p14:creationId xmlns:p14="http://schemas.microsoft.com/office/powerpoint/2010/main" val="1658080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36625-6A8B-E608-9486-3CF9026DE13A}"/>
              </a:ext>
            </a:extLst>
          </p:cNvPr>
          <p:cNvSpPr>
            <a:spLocks noGrp="1"/>
          </p:cNvSpPr>
          <p:nvPr>
            <p:ph type="title"/>
          </p:nvPr>
        </p:nvSpPr>
        <p:spPr/>
        <p:txBody>
          <a:bodyPr/>
          <a:lstStyle/>
          <a:p>
            <a:r>
              <a:rPr lang="en-US" dirty="0"/>
              <a:t>Take-home messages</a:t>
            </a:r>
          </a:p>
        </p:txBody>
      </p:sp>
      <p:sp>
        <p:nvSpPr>
          <p:cNvPr id="3" name="Slide Number Placeholder 2">
            <a:extLst>
              <a:ext uri="{FF2B5EF4-FFF2-40B4-BE49-F238E27FC236}">
                <a16:creationId xmlns:a16="http://schemas.microsoft.com/office/drawing/2014/main" id="{CC4C4B82-F1E8-5CED-72C8-1D252C897C1B}"/>
              </a:ext>
            </a:extLst>
          </p:cNvPr>
          <p:cNvSpPr>
            <a:spLocks noGrp="1"/>
          </p:cNvSpPr>
          <p:nvPr>
            <p:ph type="sldNum" sz="quarter" idx="11"/>
          </p:nvPr>
        </p:nvSpPr>
        <p:spPr/>
        <p:txBody>
          <a:bodyPr/>
          <a:lstStyle/>
          <a:p>
            <a:fld id="{603D9256-AA16-41A7-A1C0-96DC3C1A0123}" type="slidenum">
              <a:rPr lang="en-GB" noProof="0" smtClean="0"/>
              <a:t>74</a:t>
            </a:fld>
            <a:endParaRPr lang="en-GB" noProof="0" dirty="0"/>
          </a:p>
        </p:txBody>
      </p:sp>
      <p:sp>
        <p:nvSpPr>
          <p:cNvPr id="4" name="Content Placeholder 3">
            <a:extLst>
              <a:ext uri="{FF2B5EF4-FFF2-40B4-BE49-F238E27FC236}">
                <a16:creationId xmlns:a16="http://schemas.microsoft.com/office/drawing/2014/main" id="{63752681-9BF0-6C72-1B7F-74E8ECA8055D}"/>
              </a:ext>
            </a:extLst>
          </p:cNvPr>
          <p:cNvSpPr>
            <a:spLocks noGrp="1"/>
          </p:cNvSpPr>
          <p:nvPr>
            <p:ph sz="quarter" idx="12"/>
          </p:nvPr>
        </p:nvSpPr>
        <p:spPr/>
        <p:txBody>
          <a:bodyPr/>
          <a:lstStyle/>
          <a:p>
            <a:r>
              <a:rPr lang="en-US" dirty="0"/>
              <a:t>Singapore: an English-dominant multilingual society, with continuing contact between language systems</a:t>
            </a:r>
          </a:p>
          <a:p>
            <a:endParaRPr lang="en-US" dirty="0"/>
          </a:p>
          <a:p>
            <a:r>
              <a:rPr lang="en-US" dirty="0"/>
              <a:t>Complex language policy context, with effects on language use</a:t>
            </a:r>
          </a:p>
          <a:p>
            <a:endParaRPr lang="en-US" dirty="0"/>
          </a:p>
          <a:p>
            <a:r>
              <a:rPr lang="en-US" dirty="0"/>
              <a:t>Well-described but constantly evolving vernacular</a:t>
            </a:r>
          </a:p>
        </p:txBody>
      </p:sp>
    </p:spTree>
    <p:extLst>
      <p:ext uri="{BB962C8B-B14F-4D97-AF65-F5344CB8AC3E}">
        <p14:creationId xmlns:p14="http://schemas.microsoft.com/office/powerpoint/2010/main" val="108258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C671F5-DD24-2AE0-1125-DB46A0E359D4}"/>
              </a:ext>
            </a:extLst>
          </p:cNvPr>
          <p:cNvSpPr>
            <a:spLocks noGrp="1"/>
          </p:cNvSpPr>
          <p:nvPr>
            <p:ph type="title"/>
          </p:nvPr>
        </p:nvSpPr>
        <p:spPr/>
        <p:txBody>
          <a:bodyPr/>
          <a:lstStyle/>
          <a:p>
            <a:endParaRPr lang="en-US" dirty="0"/>
          </a:p>
        </p:txBody>
      </p:sp>
      <p:sp>
        <p:nvSpPr>
          <p:cNvPr id="4" name="Content Placeholder 3">
            <a:extLst>
              <a:ext uri="{FF2B5EF4-FFF2-40B4-BE49-F238E27FC236}">
                <a16:creationId xmlns:a16="http://schemas.microsoft.com/office/drawing/2014/main" id="{7F1754EB-3D79-2F0C-60A5-E10F341D831B}"/>
              </a:ext>
            </a:extLst>
          </p:cNvPr>
          <p:cNvSpPr>
            <a:spLocks noGrp="1"/>
          </p:cNvSpPr>
          <p:nvPr>
            <p:ph sz="quarter" idx="12"/>
          </p:nvPr>
        </p:nvSpPr>
        <p:spPr/>
        <p:txBody>
          <a:bodyPr/>
          <a:lstStyle/>
          <a:p>
            <a:pPr marL="0" indent="0">
              <a:buNone/>
            </a:pPr>
            <a:r>
              <a:rPr lang="en-US" sz="4000" b="1" dirty="0"/>
              <a:t>Thank you</a:t>
            </a:r>
          </a:p>
          <a:p>
            <a:pPr marL="0" indent="0">
              <a:buNone/>
            </a:pPr>
            <a:r>
              <a:rPr lang="en-US" sz="2400" b="1" dirty="0"/>
              <a:t>for your attention</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p:txBody>
      </p:sp>
      <p:sp>
        <p:nvSpPr>
          <p:cNvPr id="7" name="Content Placeholder 6">
            <a:extLst>
              <a:ext uri="{FF2B5EF4-FFF2-40B4-BE49-F238E27FC236}">
                <a16:creationId xmlns:a16="http://schemas.microsoft.com/office/drawing/2014/main" id="{0267690C-0CE1-24B5-7A23-D2DEB1C4F409}"/>
              </a:ext>
            </a:extLst>
          </p:cNvPr>
          <p:cNvSpPr>
            <a:spLocks noGrp="1"/>
          </p:cNvSpPr>
          <p:nvPr>
            <p:ph sz="quarter" idx="13"/>
          </p:nvPr>
        </p:nvSpPr>
        <p:spPr/>
        <p:txBody>
          <a:bodyPr/>
          <a:lstStyle/>
          <a:p>
            <a:endParaRPr lang="en-US" altLang="ko-KR" dirty="0"/>
          </a:p>
          <a:p>
            <a:endParaRPr lang="en-US" altLang="ko-KR" dirty="0"/>
          </a:p>
          <a:p>
            <a:endParaRPr lang="en-US" altLang="ko-KR" dirty="0"/>
          </a:p>
          <a:p>
            <a:endParaRPr lang="en-US" altLang="ko-KR" dirty="0"/>
          </a:p>
          <a:p>
            <a:r>
              <a:rPr lang="ko-KR" altLang="en-US" dirty="0" err="1"/>
              <a:t>谢谢</a:t>
            </a:r>
            <a:endParaRPr lang="en-US" altLang="ko-KR" dirty="0"/>
          </a:p>
          <a:p>
            <a:r>
              <a:rPr lang="en-DE" dirty="0"/>
              <a:t>T</a:t>
            </a:r>
            <a:r>
              <a:rPr lang="en-GB" dirty="0" err="1"/>
              <a:t>erima</a:t>
            </a:r>
            <a:r>
              <a:rPr lang="en-GB" dirty="0"/>
              <a:t> </a:t>
            </a:r>
            <a:r>
              <a:rPr lang="en-GB" dirty="0" err="1"/>
              <a:t>kasih</a:t>
            </a:r>
            <a:endParaRPr lang="en-GB" dirty="0"/>
          </a:p>
          <a:p>
            <a:r>
              <a:rPr lang="ta-IN" dirty="0"/>
              <a:t>நன்றி</a:t>
            </a:r>
          </a:p>
          <a:p>
            <a:endParaRPr lang="ta-IN" dirty="0"/>
          </a:p>
          <a:p>
            <a:r>
              <a:rPr lang="en-GB" dirty="0"/>
              <a:t>Merci/</a:t>
            </a:r>
            <a:r>
              <a:rPr lang="en-GB" dirty="0" err="1"/>
              <a:t>Mersi</a:t>
            </a:r>
            <a:endParaRPr lang="en-GB" dirty="0"/>
          </a:p>
        </p:txBody>
      </p:sp>
    </p:spTree>
    <p:extLst>
      <p:ext uri="{BB962C8B-B14F-4D97-AF65-F5344CB8AC3E}">
        <p14:creationId xmlns:p14="http://schemas.microsoft.com/office/powerpoint/2010/main" val="2664605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2B8658-E62B-1B86-3EBC-1BE51BA4E6DC}"/>
              </a:ext>
            </a:extLst>
          </p:cNvPr>
          <p:cNvSpPr>
            <a:spLocks noGrp="1"/>
          </p:cNvSpPr>
          <p:nvPr>
            <p:ph type="title"/>
          </p:nvPr>
        </p:nvSpPr>
        <p:spPr/>
        <p:txBody>
          <a:bodyPr/>
          <a:lstStyle/>
          <a:p>
            <a:r>
              <a:rPr lang="en-US" dirty="0"/>
              <a:t>References</a:t>
            </a:r>
          </a:p>
        </p:txBody>
      </p:sp>
      <p:sp>
        <p:nvSpPr>
          <p:cNvPr id="5" name="Content Placeholder 4">
            <a:extLst>
              <a:ext uri="{FF2B5EF4-FFF2-40B4-BE49-F238E27FC236}">
                <a16:creationId xmlns:a16="http://schemas.microsoft.com/office/drawing/2014/main" id="{E585910B-FDDF-9560-65A7-57E5AE93237B}"/>
              </a:ext>
            </a:extLst>
          </p:cNvPr>
          <p:cNvSpPr>
            <a:spLocks noGrp="1"/>
          </p:cNvSpPr>
          <p:nvPr>
            <p:ph sz="quarter" idx="12"/>
          </p:nvPr>
        </p:nvSpPr>
        <p:spPr>
          <a:xfrm>
            <a:off x="540000" y="1440000"/>
            <a:ext cx="11472333" cy="5301368"/>
          </a:xfrm>
        </p:spPr>
        <p:txBody>
          <a:bodyPr numCol="2">
            <a:normAutofit fontScale="47500" lnSpcReduction="20000"/>
          </a:bodyPr>
          <a:lstStyle/>
          <a:p>
            <a:pPr marL="266700" indent="-266700">
              <a:buNone/>
            </a:pPr>
            <a:r>
              <a:rPr lang="en-GB" dirty="0" err="1"/>
              <a:t>Bokhorst</a:t>
            </a:r>
            <a:r>
              <a:rPr lang="en-GB" dirty="0"/>
              <a:t>-Heng, W. 1998. Singapore’s Speak Mandarin Campaign: Language ideological debates in the imagining of the nation. In Jan Blommaert (ed.), </a:t>
            </a:r>
            <a:r>
              <a:rPr lang="en-GB" i="1" dirty="0"/>
              <a:t>Language ideological debates</a:t>
            </a:r>
            <a:r>
              <a:rPr lang="en-GB" dirty="0"/>
              <a:t>, 235–265. Gruyter.</a:t>
            </a:r>
          </a:p>
          <a:p>
            <a:pPr marL="266700" indent="-266700">
              <a:buNone/>
            </a:pPr>
            <a:r>
              <a:rPr lang="en-GB" dirty="0" err="1"/>
              <a:t>Buschfeld</a:t>
            </a:r>
            <a:r>
              <a:rPr lang="en-GB" dirty="0"/>
              <a:t>, S., &amp; </a:t>
            </a:r>
            <a:r>
              <a:rPr lang="en-GB" dirty="0" err="1"/>
              <a:t>Kautzsch</a:t>
            </a:r>
            <a:r>
              <a:rPr lang="en-GB" dirty="0"/>
              <a:t>, A. 2017. Towards an integrated approach to postcolonial and non-postcolonial Englishes: Towards an integrated approach to postcolonial and non-postcolonial Englishes. </a:t>
            </a:r>
            <a:r>
              <a:rPr lang="en-GB" i="1" dirty="0"/>
              <a:t>World Englishes</a:t>
            </a:r>
            <a:r>
              <a:rPr lang="en-GB" dirty="0"/>
              <a:t>, 36(1), 104–126. </a:t>
            </a:r>
          </a:p>
          <a:p>
            <a:pPr marL="266700" indent="-266700">
              <a:buNone/>
            </a:pPr>
            <a:r>
              <a:rPr lang="en-GB" dirty="0" err="1"/>
              <a:t>Buschfeld</a:t>
            </a:r>
            <a:r>
              <a:rPr lang="en-GB" dirty="0"/>
              <a:t>, S., Hoffmann, T., Huber, M., </a:t>
            </a:r>
            <a:r>
              <a:rPr lang="en-GB" dirty="0" err="1"/>
              <a:t>Kautzsch</a:t>
            </a:r>
            <a:r>
              <a:rPr lang="en-GB" dirty="0"/>
              <a:t>, A., &amp; Schneider, E. W. (Eds.). 2014. </a:t>
            </a:r>
            <a:r>
              <a:rPr lang="en-GB" i="1" dirty="0"/>
              <a:t>The evolution of Englishes: The dynamic model and beyond</a:t>
            </a:r>
            <a:r>
              <a:rPr lang="en-GB" dirty="0"/>
              <a:t>. </a:t>
            </a:r>
            <a:r>
              <a:rPr lang="en-GB" dirty="0" err="1"/>
              <a:t>Benjamins</a:t>
            </a:r>
            <a:r>
              <a:rPr lang="en-GB" dirty="0"/>
              <a:t>.</a:t>
            </a:r>
          </a:p>
          <a:p>
            <a:pPr marL="266700" indent="-266700">
              <a:buNone/>
            </a:pPr>
            <a:r>
              <a:rPr lang="en-GB" dirty="0"/>
              <a:t>Gonzales, W. D. W, M. </a:t>
            </a:r>
            <a:r>
              <a:rPr lang="en-GB" dirty="0" err="1"/>
              <a:t>Hiramoto</a:t>
            </a:r>
            <a:r>
              <a:rPr lang="en-GB" dirty="0"/>
              <a:t>, J. R. E. Leimgruber, Lim J. J. 2023. The Corpus of Singapore English Messages (</a:t>
            </a:r>
            <a:r>
              <a:rPr lang="en-GB" dirty="0" err="1"/>
              <a:t>CoSEM</a:t>
            </a:r>
            <a:r>
              <a:rPr lang="en-GB" dirty="0"/>
              <a:t>). </a:t>
            </a:r>
            <a:r>
              <a:rPr lang="en-GB" i="1" dirty="0"/>
              <a:t>World Englishes </a:t>
            </a:r>
            <a:r>
              <a:rPr lang="en-GB" dirty="0"/>
              <a:t>42.2: 371–388.</a:t>
            </a:r>
          </a:p>
          <a:p>
            <a:pPr marL="266700" indent="-266700">
              <a:buNone/>
            </a:pPr>
            <a:r>
              <a:rPr lang="en-GB" dirty="0"/>
              <a:t>Gonzales, W. D.W, M. </a:t>
            </a:r>
            <a:r>
              <a:rPr lang="en-GB" dirty="0" err="1"/>
              <a:t>Hiramoto</a:t>
            </a:r>
            <a:r>
              <a:rPr lang="en-GB" dirty="0"/>
              <a:t>, J. R. E. Leimgruber &amp; Lim J. J. 2023. </a:t>
            </a:r>
            <a:r>
              <a:rPr lang="en-GB" i="1" dirty="0"/>
              <a:t>Is it</a:t>
            </a:r>
            <a:r>
              <a:rPr lang="en-GB" dirty="0"/>
              <a:t> in Colloquial Singapore English. </a:t>
            </a:r>
            <a:r>
              <a:rPr lang="en-GB" i="1" dirty="0"/>
              <a:t>English Today </a:t>
            </a:r>
            <a:r>
              <a:rPr lang="en-GB" dirty="0"/>
              <a:t>39.4: 243–256.</a:t>
            </a:r>
          </a:p>
          <a:p>
            <a:pPr marL="266700" indent="-266700">
              <a:buNone/>
            </a:pPr>
            <a:r>
              <a:rPr lang="en-GB" dirty="0"/>
              <a:t>Gupta, A. F. 1992. The pragmatic particles of Singapore colloquial English. </a:t>
            </a:r>
            <a:r>
              <a:rPr lang="en-GB" i="1" dirty="0"/>
              <a:t>Journal of Pragmatics</a:t>
            </a:r>
            <a:r>
              <a:rPr lang="en-GB" dirty="0"/>
              <a:t>, 18(1), 31–57. </a:t>
            </a:r>
          </a:p>
          <a:p>
            <a:pPr marL="266700" indent="-266700">
              <a:buNone/>
            </a:pPr>
            <a:r>
              <a:rPr lang="en-GB" dirty="0"/>
              <a:t>Gupta, A. F. 1994. </a:t>
            </a:r>
            <a:r>
              <a:rPr lang="en-GB" i="1" dirty="0"/>
              <a:t>The step-tongue: children’s English in Singapore</a:t>
            </a:r>
            <a:r>
              <a:rPr lang="en-GB" dirty="0"/>
              <a:t>. Multilingual Matters.</a:t>
            </a:r>
          </a:p>
          <a:p>
            <a:pPr marL="266700" indent="-266700">
              <a:buNone/>
            </a:pPr>
            <a:r>
              <a:rPr lang="en-GB" dirty="0" err="1"/>
              <a:t>Hiramoto</a:t>
            </a:r>
            <a:r>
              <a:rPr lang="en-GB" dirty="0"/>
              <a:t>, M., W. D. W. Gonzales, J. R. E. Leimgruber, Lim J. J. &amp; J. Choo. 2022. From Malay to Colloquial Singapore English: A case study of sentence-final particle </a:t>
            </a:r>
            <a:r>
              <a:rPr lang="en-GB" i="1" dirty="0" err="1"/>
              <a:t>sia</a:t>
            </a:r>
            <a:r>
              <a:rPr lang="en-GB" dirty="0"/>
              <a:t>. In A. </a:t>
            </a:r>
            <a:r>
              <a:rPr lang="en-GB" dirty="0" err="1"/>
              <a:t>Ngefac</a:t>
            </a:r>
            <a:r>
              <a:rPr lang="en-GB" dirty="0"/>
              <a:t>, H.-G. Wolf &amp; T. Hoffmann (eds) </a:t>
            </a:r>
            <a:r>
              <a:rPr lang="en-GB" i="1" dirty="0"/>
              <a:t>World Englishes and Creole Languages Today, Vol. 1: The Schneiderian Thinking and Beyond</a:t>
            </a:r>
            <a:r>
              <a:rPr lang="en-GB" dirty="0"/>
              <a:t>, 117–130. LINCOM.</a:t>
            </a:r>
          </a:p>
          <a:p>
            <a:pPr marL="266700" indent="-266700">
              <a:buNone/>
            </a:pPr>
            <a:r>
              <a:rPr lang="en-GB" dirty="0"/>
              <a:t>Leimgruber, J. R. E. 2009. Modelling variation in Singapore English [DPhil thesis]. University of Oxford.</a:t>
            </a:r>
          </a:p>
          <a:p>
            <a:pPr marL="266700" indent="-266700">
              <a:buNone/>
            </a:pPr>
            <a:r>
              <a:rPr lang="en-GB" dirty="0"/>
              <a:t>Leimgruber, J. R. E. 2011. Singapore English. </a:t>
            </a:r>
            <a:r>
              <a:rPr lang="en-GB" i="1" dirty="0"/>
              <a:t>Language and Linguistics Compass</a:t>
            </a:r>
            <a:r>
              <a:rPr lang="en-GB" dirty="0"/>
              <a:t>, 5(1), 47–62. </a:t>
            </a:r>
          </a:p>
          <a:p>
            <a:pPr marL="266700" indent="-266700">
              <a:buNone/>
            </a:pPr>
            <a:r>
              <a:rPr lang="en-GB" dirty="0"/>
              <a:t>Leimgruber, J. R. E. 2014. Singlish as defined by young educated Chinese Singaporeans. </a:t>
            </a:r>
            <a:r>
              <a:rPr lang="en-GB" i="1" dirty="0"/>
              <a:t>International Journal of the Sociology of Language</a:t>
            </a:r>
            <a:r>
              <a:rPr lang="en-GB" dirty="0"/>
              <a:t>, 2014(230).</a:t>
            </a:r>
          </a:p>
          <a:p>
            <a:pPr marL="266700" indent="-266700">
              <a:buNone/>
            </a:pPr>
            <a:r>
              <a:rPr lang="en-GB" dirty="0"/>
              <a:t>Leimgruber, J. R. E. 2016. </a:t>
            </a:r>
            <a:r>
              <a:rPr lang="en-GB" i="1" dirty="0"/>
              <a:t>Bah</a:t>
            </a:r>
            <a:r>
              <a:rPr lang="en-GB" dirty="0"/>
              <a:t> in Singapore English. </a:t>
            </a:r>
            <a:r>
              <a:rPr lang="en-GB" i="1" dirty="0"/>
              <a:t>World Englishes</a:t>
            </a:r>
            <a:r>
              <a:rPr lang="en-GB" dirty="0"/>
              <a:t>, 35(1), 78–97. </a:t>
            </a:r>
          </a:p>
          <a:p>
            <a:pPr marL="266700" indent="-266700">
              <a:buNone/>
            </a:pPr>
            <a:r>
              <a:rPr lang="en-GB" dirty="0"/>
              <a:t>Leimgruber, J. R. E. </a:t>
            </a:r>
            <a:r>
              <a:rPr lang="en-GB" dirty="0" err="1"/>
              <a:t>fthc</a:t>
            </a:r>
            <a:r>
              <a:rPr lang="en-GB" dirty="0"/>
              <a:t>. Singaporeans’ language attitudes: Constants and shifts. In G. Regnoli &amp; M. Westphal (eds) </a:t>
            </a:r>
            <a:r>
              <a:rPr lang="en-GB" i="1" dirty="0"/>
              <a:t>Language attitudes and World Englishes: Methods, insights, and challenges</a:t>
            </a:r>
            <a:r>
              <a:rPr lang="en-GB" dirty="0"/>
              <a:t>. EUP.</a:t>
            </a:r>
          </a:p>
          <a:p>
            <a:pPr marL="266700" indent="-266700">
              <a:buNone/>
            </a:pPr>
            <a:r>
              <a:rPr lang="en-GB" dirty="0"/>
              <a:t>Leimgruber, J. R. E., Siemund, P., &amp; </a:t>
            </a:r>
            <a:r>
              <a:rPr lang="en-GB" dirty="0" err="1"/>
              <a:t>Terassa</a:t>
            </a:r>
            <a:r>
              <a:rPr lang="en-GB" dirty="0"/>
              <a:t>, L. 2018. Singaporean students’ language repertoires and attitudes revisited. </a:t>
            </a:r>
            <a:r>
              <a:rPr lang="en-GB" i="1" dirty="0"/>
              <a:t>World Englishes</a:t>
            </a:r>
            <a:r>
              <a:rPr lang="en-GB" dirty="0"/>
              <a:t>, 37(2), 282–306.</a:t>
            </a:r>
          </a:p>
          <a:p>
            <a:pPr marL="266700" indent="-266700">
              <a:buNone/>
            </a:pPr>
            <a:r>
              <a:rPr lang="en-GB" dirty="0"/>
              <a:t>Leimgruber, J. R. E., Lim J. J., W. D. W. Gonzales, &amp; M. </a:t>
            </a:r>
            <a:r>
              <a:rPr lang="en-GB" dirty="0" err="1"/>
              <a:t>Hiramoto</a:t>
            </a:r>
            <a:r>
              <a:rPr lang="en-GB" dirty="0"/>
              <a:t>. 2020. Ethnic and gender variation in the use of Colloquial Singapore English discourse particles. </a:t>
            </a:r>
            <a:r>
              <a:rPr lang="en-GB" i="1" dirty="0"/>
              <a:t>English Language and Linguistics </a:t>
            </a:r>
            <a:r>
              <a:rPr lang="en-GB" dirty="0"/>
              <a:t>25.3: 601–620.</a:t>
            </a:r>
          </a:p>
          <a:p>
            <a:pPr marL="266700" indent="-266700">
              <a:buNone/>
            </a:pPr>
            <a:r>
              <a:rPr lang="en-GB" dirty="0"/>
              <a:t>Leimgruber, J. R. E., Gonzales, W. D. W., Hafiz, M., Lim, J. J., Huang, N., &amp; Hiramoto, M. 2026. </a:t>
            </a:r>
            <a:r>
              <a:rPr lang="en-GB" i="1" dirty="0"/>
              <a:t>Young Singaporean English: Current developments in CSE morphosyntax in a digital world</a:t>
            </a:r>
            <a:r>
              <a:rPr lang="en-GB" dirty="0"/>
              <a:t>. CUP.</a:t>
            </a:r>
          </a:p>
          <a:p>
            <a:pPr marL="266700" indent="-266700">
              <a:buNone/>
            </a:pPr>
            <a:r>
              <a:rPr lang="en-US" dirty="0"/>
              <a:t>Lim, L. 2007. Mergers and acquisitions: On the ages and origins of Singapore English particles. </a:t>
            </a:r>
            <a:r>
              <a:rPr lang="en-US" i="1" dirty="0"/>
              <a:t>World Englishes</a:t>
            </a:r>
            <a:r>
              <a:rPr lang="en-US" dirty="0"/>
              <a:t>, 26(4), 446–473. </a:t>
            </a:r>
          </a:p>
          <a:p>
            <a:pPr marL="266700" indent="-266700">
              <a:buNone/>
            </a:pPr>
            <a:r>
              <a:rPr lang="en-US" dirty="0"/>
              <a:t>MDA, Media Development Authority. 2013. Free-to-air Television </a:t>
            </a:r>
            <a:r>
              <a:rPr lang="en-US" dirty="0" err="1"/>
              <a:t>Programme</a:t>
            </a:r>
            <a:r>
              <a:rPr lang="en-US" dirty="0"/>
              <a:t> Code. https://</a:t>
            </a:r>
            <a:r>
              <a:rPr lang="en-US" dirty="0" err="1"/>
              <a:t>www.imda.gov.sg</a:t>
            </a:r>
            <a:r>
              <a:rPr lang="en-US" dirty="0"/>
              <a:t>/-/media/</a:t>
            </a:r>
            <a:r>
              <a:rPr lang="en-US" dirty="0" err="1"/>
              <a:t>Imda</a:t>
            </a:r>
            <a:r>
              <a:rPr lang="en-US" dirty="0"/>
              <a:t>/Files/Regulation-Licensing-and-Consultations/content-and-standards-classification/Video-Games/Industry_TV_ContentGuidelines_FTATVProgCode1.pdf (31 December 2023).</a:t>
            </a:r>
          </a:p>
          <a:p>
            <a:pPr marL="266700" indent="-266700">
              <a:buNone/>
            </a:pPr>
            <a:r>
              <a:rPr lang="en-US" dirty="0"/>
              <a:t>Pacione, M. 2005. Dubai. </a:t>
            </a:r>
            <a:r>
              <a:rPr lang="en-US" i="1" dirty="0"/>
              <a:t>Cities</a:t>
            </a:r>
            <a:r>
              <a:rPr lang="en-US" dirty="0"/>
              <a:t>, 22(3), 255–265.</a:t>
            </a:r>
          </a:p>
          <a:p>
            <a:pPr marL="266700" indent="-266700">
              <a:buNone/>
            </a:pPr>
            <a:r>
              <a:rPr lang="en-US" dirty="0"/>
              <a:t>Platt, J. T. 1975. The Singapore English Speech Continuum and Its Basilect ‘Singlish’ as a ‘Creoloid’. </a:t>
            </a:r>
            <a:r>
              <a:rPr lang="en-US" i="1" dirty="0"/>
              <a:t>Anthropological Linguistics</a:t>
            </a:r>
            <a:r>
              <a:rPr lang="en-US" dirty="0"/>
              <a:t>, 17(7), 363–374.</a:t>
            </a:r>
          </a:p>
          <a:p>
            <a:pPr marL="266700" indent="-266700">
              <a:buNone/>
            </a:pPr>
            <a:r>
              <a:rPr lang="en-US" dirty="0"/>
              <a:t>Platt, J. T. 1987. Communicative functions of particles in Singapore English. In R. Steele &amp; T. Threadgold (Eds.), </a:t>
            </a:r>
            <a:r>
              <a:rPr lang="en-US" i="1" dirty="0"/>
              <a:t>Language topics: Essays in </a:t>
            </a:r>
            <a:r>
              <a:rPr lang="en-US" i="1" dirty="0" err="1"/>
              <a:t>honour</a:t>
            </a:r>
            <a:r>
              <a:rPr lang="en-US" i="1" dirty="0"/>
              <a:t> of Michael Halliday </a:t>
            </a:r>
            <a:r>
              <a:rPr lang="en-US" dirty="0"/>
              <a:t>(Vol. 1, pp. 391–401). Benjamins.</a:t>
            </a:r>
          </a:p>
          <a:p>
            <a:pPr marL="266700" indent="-266700">
              <a:buNone/>
            </a:pPr>
            <a:r>
              <a:rPr lang="en-US" dirty="0"/>
              <a:t>Quirk, R., Greenbaum, S., Leech, G., &amp; </a:t>
            </a:r>
            <a:r>
              <a:rPr lang="en-US" dirty="0" err="1"/>
              <a:t>Svartvik</a:t>
            </a:r>
            <a:r>
              <a:rPr lang="en-US" dirty="0"/>
              <a:t>, J. 1985. A Comprehensive Grammar of the English Language. Longman.</a:t>
            </a:r>
          </a:p>
          <a:p>
            <a:pPr marL="266700" indent="-266700">
              <a:buNone/>
            </a:pPr>
            <a:r>
              <a:rPr lang="en-US" dirty="0"/>
              <a:t>Schneider, E. W. 2007. </a:t>
            </a:r>
            <a:r>
              <a:rPr lang="en-US" i="1" dirty="0"/>
              <a:t>Postcolonial English: Varieties around the World</a:t>
            </a:r>
            <a:r>
              <a:rPr lang="en-US" dirty="0"/>
              <a:t>. CUP. </a:t>
            </a:r>
          </a:p>
          <a:p>
            <a:pPr marL="266700" indent="-266700">
              <a:buNone/>
            </a:pPr>
            <a:r>
              <a:rPr lang="en-US" dirty="0"/>
              <a:t>Wee, L. H. A. 2004. Reduplication and discourse particles. In L. L. S. Lim (Ed.), </a:t>
            </a:r>
            <a:r>
              <a:rPr lang="en-US" i="1" dirty="0"/>
              <a:t>Singapore English: A grammatical description </a:t>
            </a:r>
            <a:r>
              <a:rPr lang="en-US" dirty="0"/>
              <a:t>(pp. 105–126). Benjamins.</a:t>
            </a:r>
          </a:p>
          <a:p>
            <a:pPr marL="266700" indent="-266700">
              <a:buNone/>
            </a:pPr>
            <a:r>
              <a:rPr lang="en-US" dirty="0"/>
              <a:t>Wong, J. O. 2014. </a:t>
            </a:r>
            <a:r>
              <a:rPr lang="en-US" i="1" dirty="0"/>
              <a:t>The culture of Singapore English</a:t>
            </a:r>
            <a:r>
              <a:rPr lang="en-US" dirty="0"/>
              <a:t>. CUP.</a:t>
            </a:r>
          </a:p>
          <a:p>
            <a:pPr marL="266700" indent="-266700">
              <a:buNone/>
            </a:pPr>
            <a:endParaRPr lang="en-US" dirty="0"/>
          </a:p>
        </p:txBody>
      </p:sp>
    </p:spTree>
    <p:extLst>
      <p:ext uri="{BB962C8B-B14F-4D97-AF65-F5344CB8AC3E}">
        <p14:creationId xmlns:p14="http://schemas.microsoft.com/office/powerpoint/2010/main" val="38706511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498BC-3933-9E1F-5273-1E0201A7AE64}"/>
              </a:ext>
            </a:extLst>
          </p:cNvPr>
          <p:cNvSpPr>
            <a:spLocks noGrp="1"/>
          </p:cNvSpPr>
          <p:nvPr>
            <p:ph type="title"/>
          </p:nvPr>
        </p:nvSpPr>
        <p:spPr/>
        <p:txBody>
          <a:bodyPr/>
          <a:lstStyle/>
          <a:p>
            <a:r>
              <a:rPr lang="en-US" dirty="0"/>
              <a:t>2.2 The dynamic model</a:t>
            </a:r>
          </a:p>
        </p:txBody>
      </p:sp>
      <p:sp>
        <p:nvSpPr>
          <p:cNvPr id="4" name="Content Placeholder 3">
            <a:extLst>
              <a:ext uri="{FF2B5EF4-FFF2-40B4-BE49-F238E27FC236}">
                <a16:creationId xmlns:a16="http://schemas.microsoft.com/office/drawing/2014/main" id="{13B67299-44E1-9602-CE42-D8EB7C790DC1}"/>
              </a:ext>
            </a:extLst>
          </p:cNvPr>
          <p:cNvSpPr>
            <a:spLocks noGrp="1"/>
          </p:cNvSpPr>
          <p:nvPr>
            <p:ph sz="quarter" idx="12"/>
          </p:nvPr>
        </p:nvSpPr>
        <p:spPr/>
        <p:txBody>
          <a:bodyPr>
            <a:normAutofit fontScale="92500"/>
          </a:bodyPr>
          <a:lstStyle/>
          <a:p>
            <a:pPr marL="0" indent="0">
              <a:buNone/>
            </a:pPr>
            <a:r>
              <a:rPr lang="en-US" b="1" dirty="0"/>
              <a:t>Principles:</a:t>
            </a:r>
          </a:p>
          <a:p>
            <a:endParaRPr lang="en-US" dirty="0"/>
          </a:p>
          <a:p>
            <a:r>
              <a:rPr lang="en-US" dirty="0"/>
              <a:t>The closer the contact, or higher the degree of bilingualism or multilingualism in a community, the stronger the effects of contact.</a:t>
            </a:r>
          </a:p>
          <a:p>
            <a:r>
              <a:rPr lang="en-US" dirty="0"/>
              <a:t>The structural effects of language contact depends on social conditions. Therefore, history will play an important part.</a:t>
            </a:r>
          </a:p>
          <a:p>
            <a:r>
              <a:rPr lang="en-US" dirty="0"/>
              <a:t>Contact-induced changes can be achieved by a variety of mechanisms, from code-switching to code alternation to acquisition strategies.</a:t>
            </a:r>
          </a:p>
          <a:p>
            <a:r>
              <a:rPr lang="en-US" dirty="0"/>
              <a:t>Language evolution, and the emergence of contact-induced varieties, can be regarded as speakers making selections from a pool of linguistic variants made available to them.</a:t>
            </a:r>
          </a:p>
          <a:p>
            <a:r>
              <a:rPr lang="en-US" dirty="0"/>
              <a:t>Which features will be ultimately adopted depends on the complete “ecology” of the contact situation, including factors such as demography, social relationships, and surface similarities between languages etc.</a:t>
            </a:r>
          </a:p>
        </p:txBody>
      </p:sp>
    </p:spTree>
    <p:extLst>
      <p:ext uri="{BB962C8B-B14F-4D97-AF65-F5344CB8AC3E}">
        <p14:creationId xmlns:p14="http://schemas.microsoft.com/office/powerpoint/2010/main" val="35528968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B4A4-3A93-354A-B258-DD78EC48D025}"/>
              </a:ext>
            </a:extLst>
          </p:cNvPr>
          <p:cNvSpPr>
            <a:spLocks noGrp="1"/>
          </p:cNvSpPr>
          <p:nvPr>
            <p:ph type="title"/>
          </p:nvPr>
        </p:nvSpPr>
        <p:spPr/>
        <p:txBody>
          <a:bodyPr/>
          <a:lstStyle/>
          <a:p>
            <a:r>
              <a:rPr lang="en-US" dirty="0"/>
              <a:t>2.2 The dynamic model</a:t>
            </a:r>
            <a:endParaRPr lang="en-GB" dirty="0"/>
          </a:p>
        </p:txBody>
      </p:sp>
      <p:sp>
        <p:nvSpPr>
          <p:cNvPr id="3" name="Content Placeholder 2">
            <a:extLst>
              <a:ext uri="{FF2B5EF4-FFF2-40B4-BE49-F238E27FC236}">
                <a16:creationId xmlns:a16="http://schemas.microsoft.com/office/drawing/2014/main" id="{86844B0D-5D25-CA46-A969-A11DAB574E59}"/>
              </a:ext>
            </a:extLst>
          </p:cNvPr>
          <p:cNvSpPr>
            <a:spLocks noGrp="1"/>
          </p:cNvSpPr>
          <p:nvPr>
            <p:ph sz="quarter" idx="12"/>
          </p:nvPr>
        </p:nvSpPr>
        <p:spPr/>
        <p:txBody>
          <a:bodyPr>
            <a:normAutofit/>
          </a:bodyPr>
          <a:lstStyle/>
          <a:p>
            <a:pPr marL="514350" indent="-514350">
              <a:buFont typeface="Calibri" charset="0"/>
              <a:buAutoNum type="arabicPeriod"/>
            </a:pPr>
            <a:r>
              <a:rPr lang="en-GB" altLang="en-US" b="1" dirty="0"/>
              <a:t>Foundation phase</a:t>
            </a:r>
          </a:p>
          <a:p>
            <a:pPr marL="914400" lvl="1" indent="-514350"/>
            <a:r>
              <a:rPr lang="en-GB" altLang="en-US" dirty="0"/>
              <a:t>English brought by settlers, not used in the country</a:t>
            </a:r>
          </a:p>
          <a:p>
            <a:pPr marL="914400" lvl="1" indent="-514350"/>
            <a:r>
              <a:rPr lang="en-GB" altLang="en-US" dirty="0"/>
              <a:t>Distinct identities: settlers vs. indigenous</a:t>
            </a:r>
          </a:p>
          <a:p>
            <a:pPr marL="914400" lvl="1" indent="-514350"/>
            <a:r>
              <a:rPr lang="en-GB" altLang="en-US" dirty="0"/>
              <a:t>Utilitarian contact between speakers, marginal bilingualism, little inter-group communication</a:t>
            </a:r>
          </a:p>
          <a:p>
            <a:pPr marL="914400" lvl="1" indent="-514350"/>
            <a:r>
              <a:rPr lang="en-GB" altLang="en-US" dirty="0" err="1"/>
              <a:t>Pidginisation</a:t>
            </a:r>
            <a:r>
              <a:rPr lang="en-GB" altLang="en-US" dirty="0"/>
              <a:t>, borrowing</a:t>
            </a:r>
          </a:p>
        </p:txBody>
      </p:sp>
    </p:spTree>
    <p:extLst>
      <p:ext uri="{BB962C8B-B14F-4D97-AF65-F5344CB8AC3E}">
        <p14:creationId xmlns:p14="http://schemas.microsoft.com/office/powerpoint/2010/main" val="41781771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B4A4-3A93-354A-B258-DD78EC48D025}"/>
              </a:ext>
            </a:extLst>
          </p:cNvPr>
          <p:cNvSpPr>
            <a:spLocks noGrp="1"/>
          </p:cNvSpPr>
          <p:nvPr>
            <p:ph type="title"/>
          </p:nvPr>
        </p:nvSpPr>
        <p:spPr/>
        <p:txBody>
          <a:bodyPr/>
          <a:lstStyle/>
          <a:p>
            <a:r>
              <a:rPr lang="en-US" dirty="0"/>
              <a:t>2.2 The dynamic model</a:t>
            </a:r>
            <a:endParaRPr lang="en-GB" dirty="0"/>
          </a:p>
        </p:txBody>
      </p:sp>
      <p:sp>
        <p:nvSpPr>
          <p:cNvPr id="3" name="Content Placeholder 2">
            <a:extLst>
              <a:ext uri="{FF2B5EF4-FFF2-40B4-BE49-F238E27FC236}">
                <a16:creationId xmlns:a16="http://schemas.microsoft.com/office/drawing/2014/main" id="{86844B0D-5D25-CA46-A969-A11DAB574E59}"/>
              </a:ext>
            </a:extLst>
          </p:cNvPr>
          <p:cNvSpPr>
            <a:spLocks noGrp="1"/>
          </p:cNvSpPr>
          <p:nvPr>
            <p:ph sz="quarter" idx="12"/>
          </p:nvPr>
        </p:nvSpPr>
        <p:spPr/>
        <p:txBody>
          <a:bodyPr>
            <a:normAutofit/>
          </a:bodyPr>
          <a:lstStyle/>
          <a:p>
            <a:pPr marL="514350" indent="-514350">
              <a:buFont typeface="Calibri" charset="0"/>
              <a:buAutoNum type="arabicPeriod" startAt="2"/>
            </a:pPr>
            <a:r>
              <a:rPr lang="en-GB" altLang="en-US" b="1" dirty="0" err="1"/>
              <a:t>Exonormative</a:t>
            </a:r>
            <a:r>
              <a:rPr lang="en-GB" altLang="en-US" b="1" dirty="0"/>
              <a:t> stabilisation</a:t>
            </a:r>
          </a:p>
          <a:p>
            <a:pPr marL="914400" lvl="1" indent="-514350"/>
            <a:r>
              <a:rPr lang="en-GB" altLang="en-US" dirty="0"/>
              <a:t>Settler communities stabilise, English used in administration, education, legislation, indigenous seek contact with settlers for status purposes</a:t>
            </a:r>
          </a:p>
          <a:p>
            <a:pPr marL="914400" lvl="1" indent="-514350"/>
            <a:r>
              <a:rPr lang="en-GB" altLang="en-US" dirty="0"/>
              <a:t>Mixed marriages, elitism (segregation)</a:t>
            </a:r>
          </a:p>
          <a:p>
            <a:pPr marL="914400" lvl="1" indent="-514350"/>
            <a:r>
              <a:rPr lang="en-GB" altLang="en-US" dirty="0"/>
              <a:t>Indigenous bilingualism, English an asset, settler’s English is the norm/target</a:t>
            </a:r>
          </a:p>
          <a:p>
            <a:pPr marL="914400" lvl="1" indent="-514350"/>
            <a:r>
              <a:rPr lang="en-GB" altLang="en-US" dirty="0"/>
              <a:t>Settler’s English moves towards local </a:t>
            </a:r>
            <a:r>
              <a:rPr lang="en-GB" altLang="en-US" dirty="0" err="1"/>
              <a:t>lgs</a:t>
            </a:r>
            <a:r>
              <a:rPr lang="en-GB" altLang="en-US" dirty="0"/>
              <a:t>, English becomes L2 for indigenous, code-switching</a:t>
            </a:r>
          </a:p>
        </p:txBody>
      </p:sp>
    </p:spTree>
    <p:extLst>
      <p:ext uri="{BB962C8B-B14F-4D97-AF65-F5344CB8AC3E}">
        <p14:creationId xmlns:p14="http://schemas.microsoft.com/office/powerpoint/2010/main" val="1685312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B4A4-3A93-354A-B258-DD78EC48D025}"/>
              </a:ext>
            </a:extLst>
          </p:cNvPr>
          <p:cNvSpPr>
            <a:spLocks noGrp="1"/>
          </p:cNvSpPr>
          <p:nvPr>
            <p:ph type="title"/>
          </p:nvPr>
        </p:nvSpPr>
        <p:spPr/>
        <p:txBody>
          <a:bodyPr/>
          <a:lstStyle/>
          <a:p>
            <a:r>
              <a:rPr lang="en-US" dirty="0"/>
              <a:t>2.2 The dynamic model</a:t>
            </a:r>
            <a:endParaRPr lang="en-GB" dirty="0"/>
          </a:p>
        </p:txBody>
      </p:sp>
      <p:sp>
        <p:nvSpPr>
          <p:cNvPr id="3" name="Content Placeholder 2">
            <a:extLst>
              <a:ext uri="{FF2B5EF4-FFF2-40B4-BE49-F238E27FC236}">
                <a16:creationId xmlns:a16="http://schemas.microsoft.com/office/drawing/2014/main" id="{86844B0D-5D25-CA46-A969-A11DAB574E59}"/>
              </a:ext>
            </a:extLst>
          </p:cNvPr>
          <p:cNvSpPr>
            <a:spLocks noGrp="1"/>
          </p:cNvSpPr>
          <p:nvPr>
            <p:ph sz="quarter" idx="12"/>
          </p:nvPr>
        </p:nvSpPr>
        <p:spPr/>
        <p:txBody>
          <a:bodyPr>
            <a:normAutofit/>
          </a:bodyPr>
          <a:lstStyle/>
          <a:p>
            <a:pPr marL="514350" indent="-514350">
              <a:buFont typeface="Calibri" charset="0"/>
              <a:buAutoNum type="arabicPeriod" startAt="3"/>
            </a:pPr>
            <a:r>
              <a:rPr lang="en-GB" altLang="en-US" b="1" dirty="0" err="1"/>
              <a:t>Nativisation</a:t>
            </a:r>
            <a:endParaRPr lang="en-GB" altLang="en-US" b="1" dirty="0"/>
          </a:p>
          <a:p>
            <a:pPr marL="914400" lvl="1" indent="-514350"/>
            <a:r>
              <a:rPr lang="en-GB" altLang="en-US" dirty="0"/>
              <a:t>Settler’s ties with home country weaken, independence</a:t>
            </a:r>
          </a:p>
          <a:p>
            <a:pPr marL="914400" lvl="1" indent="-514350"/>
            <a:r>
              <a:rPr lang="en-GB" altLang="en-US" dirty="0"/>
              <a:t>Gap between settlers and indigenous is reduced, both view country as their home</a:t>
            </a:r>
          </a:p>
          <a:p>
            <a:pPr marL="914400" lvl="1" indent="-514350"/>
            <a:r>
              <a:rPr lang="en-GB" altLang="en-US" dirty="0"/>
              <a:t>Pressure to acquire settler’s English, some settlers acquire features of indigenous variety, complaints of ‘corruption’ emerge</a:t>
            </a:r>
          </a:p>
          <a:p>
            <a:pPr marL="914400" lvl="1" indent="-514350"/>
            <a:r>
              <a:rPr lang="en-GB" altLang="en-US" dirty="0"/>
              <a:t>Heavy borrowing, changes in phonology and grammar</a:t>
            </a:r>
          </a:p>
        </p:txBody>
      </p:sp>
    </p:spTree>
    <p:extLst>
      <p:ext uri="{BB962C8B-B14F-4D97-AF65-F5344CB8AC3E}">
        <p14:creationId xmlns:p14="http://schemas.microsoft.com/office/powerpoint/2010/main" val="326069459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B4A4-3A93-354A-B258-DD78EC48D025}"/>
              </a:ext>
            </a:extLst>
          </p:cNvPr>
          <p:cNvSpPr>
            <a:spLocks noGrp="1"/>
          </p:cNvSpPr>
          <p:nvPr>
            <p:ph type="title"/>
          </p:nvPr>
        </p:nvSpPr>
        <p:spPr/>
        <p:txBody>
          <a:bodyPr/>
          <a:lstStyle/>
          <a:p>
            <a:r>
              <a:rPr lang="en-US" dirty="0"/>
              <a:t>2.2 The dynamic model</a:t>
            </a:r>
            <a:endParaRPr lang="en-GB" dirty="0"/>
          </a:p>
        </p:txBody>
      </p:sp>
      <p:sp>
        <p:nvSpPr>
          <p:cNvPr id="3" name="Content Placeholder 2">
            <a:extLst>
              <a:ext uri="{FF2B5EF4-FFF2-40B4-BE49-F238E27FC236}">
                <a16:creationId xmlns:a16="http://schemas.microsoft.com/office/drawing/2014/main" id="{86844B0D-5D25-CA46-A969-A11DAB574E59}"/>
              </a:ext>
            </a:extLst>
          </p:cNvPr>
          <p:cNvSpPr>
            <a:spLocks noGrp="1"/>
          </p:cNvSpPr>
          <p:nvPr>
            <p:ph sz="quarter" idx="12"/>
          </p:nvPr>
        </p:nvSpPr>
        <p:spPr/>
        <p:txBody>
          <a:bodyPr>
            <a:normAutofit/>
          </a:bodyPr>
          <a:lstStyle/>
          <a:p>
            <a:pPr marL="514350" indent="-514350">
              <a:buFont typeface="Calibri" charset="0"/>
              <a:buAutoNum type="arabicPeriod" startAt="4"/>
            </a:pPr>
            <a:r>
              <a:rPr lang="en-GB" altLang="en-US" b="1" dirty="0"/>
              <a:t>Endonormative stabilisation</a:t>
            </a:r>
          </a:p>
          <a:p>
            <a:pPr marL="914400" lvl="1" indent="-514350"/>
            <a:r>
              <a:rPr lang="en-GB" altLang="en-US" dirty="0"/>
              <a:t>Cultural self-reliance, nation-building</a:t>
            </a:r>
          </a:p>
          <a:p>
            <a:pPr marL="914400" lvl="1" indent="-514350"/>
            <a:r>
              <a:rPr lang="en-GB" altLang="en-US" dirty="0"/>
              <a:t>Settlers see themselves part of new nation</a:t>
            </a:r>
          </a:p>
          <a:p>
            <a:pPr marL="914400" lvl="1" indent="-514350"/>
            <a:r>
              <a:rPr lang="en-GB" altLang="en-US" dirty="0"/>
              <a:t>New language form recognised, new local norm, literary creativity</a:t>
            </a:r>
          </a:p>
          <a:p>
            <a:pPr marL="914400" lvl="1" indent="-514350"/>
            <a:r>
              <a:rPr lang="en-GB" altLang="en-US" dirty="0"/>
              <a:t>Linguistic homogeneity, codification of new form</a:t>
            </a:r>
          </a:p>
        </p:txBody>
      </p:sp>
    </p:spTree>
    <p:extLst>
      <p:ext uri="{BB962C8B-B14F-4D97-AF65-F5344CB8AC3E}">
        <p14:creationId xmlns:p14="http://schemas.microsoft.com/office/powerpoint/2010/main" val="8298380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B4A4-3A93-354A-B258-DD78EC48D025}"/>
              </a:ext>
            </a:extLst>
          </p:cNvPr>
          <p:cNvSpPr>
            <a:spLocks noGrp="1"/>
          </p:cNvSpPr>
          <p:nvPr>
            <p:ph type="title"/>
          </p:nvPr>
        </p:nvSpPr>
        <p:spPr/>
        <p:txBody>
          <a:bodyPr/>
          <a:lstStyle/>
          <a:p>
            <a:r>
              <a:rPr lang="en-US" dirty="0"/>
              <a:t>2.2 The dynamic model</a:t>
            </a:r>
            <a:endParaRPr lang="en-GB" dirty="0"/>
          </a:p>
        </p:txBody>
      </p:sp>
      <p:sp>
        <p:nvSpPr>
          <p:cNvPr id="3" name="Content Placeholder 2">
            <a:extLst>
              <a:ext uri="{FF2B5EF4-FFF2-40B4-BE49-F238E27FC236}">
                <a16:creationId xmlns:a16="http://schemas.microsoft.com/office/drawing/2014/main" id="{86844B0D-5D25-CA46-A969-A11DAB574E59}"/>
              </a:ext>
            </a:extLst>
          </p:cNvPr>
          <p:cNvSpPr>
            <a:spLocks noGrp="1"/>
          </p:cNvSpPr>
          <p:nvPr>
            <p:ph sz="quarter" idx="12"/>
          </p:nvPr>
        </p:nvSpPr>
        <p:spPr/>
        <p:txBody>
          <a:bodyPr>
            <a:normAutofit/>
          </a:bodyPr>
          <a:lstStyle/>
          <a:p>
            <a:pPr marL="514350" indent="-514350">
              <a:buFont typeface="Calibri" charset="0"/>
              <a:buAutoNum type="arabicPeriod" startAt="5"/>
            </a:pPr>
            <a:r>
              <a:rPr lang="en-GB" altLang="en-US" b="1" dirty="0"/>
              <a:t>Differentiation</a:t>
            </a:r>
          </a:p>
          <a:p>
            <a:pPr marL="914400" lvl="1" indent="-514350"/>
            <a:r>
              <a:rPr lang="en-GB" altLang="en-US" dirty="0"/>
              <a:t>Established nation, stability, no external threat, internal differentiation</a:t>
            </a:r>
          </a:p>
          <a:p>
            <a:pPr marL="914400" lvl="1" indent="-514350"/>
            <a:r>
              <a:rPr lang="en-GB" altLang="en-US" dirty="0"/>
              <a:t>Citizens no longer feel need to define as a single entity, but smaller group (social, ethnic, gender, etc)</a:t>
            </a:r>
          </a:p>
          <a:p>
            <a:pPr marL="914400" lvl="1" indent="-514350"/>
            <a:r>
              <a:rPr lang="en-GB" altLang="en-US" dirty="0"/>
              <a:t>Group-internal linguistic markers</a:t>
            </a:r>
          </a:p>
          <a:p>
            <a:pPr marL="914400" lvl="1" indent="-514350"/>
            <a:r>
              <a:rPr lang="en-GB" altLang="en-US" dirty="0"/>
              <a:t>Regional speech variation, ethnic dialects, etc</a:t>
            </a:r>
          </a:p>
          <a:p>
            <a:pPr marL="914400" lvl="1" indent="-514350"/>
            <a:endParaRPr lang="en-GB" altLang="en-US" dirty="0"/>
          </a:p>
        </p:txBody>
      </p:sp>
    </p:spTree>
    <p:extLst>
      <p:ext uri="{BB962C8B-B14F-4D97-AF65-F5344CB8AC3E}">
        <p14:creationId xmlns:p14="http://schemas.microsoft.com/office/powerpoint/2010/main" val="2252997891"/>
      </p:ext>
    </p:extLst>
  </p:cSld>
  <p:clrMapOvr>
    <a:masterClrMapping/>
  </p:clrMapOvr>
</p:sld>
</file>

<file path=ppt/theme/theme1.xml><?xml version="1.0" encoding="utf-8"?>
<a:theme xmlns:a="http://schemas.openxmlformats.org/drawingml/2006/main" name="TB-UR-2020">
  <a:themeElements>
    <a:clrScheme name="TB-2021">
      <a:dk1>
        <a:sysClr val="windowText" lastClr="000000"/>
      </a:dk1>
      <a:lt1>
        <a:sysClr val="window" lastClr="FFFFFF"/>
      </a:lt1>
      <a:dk2>
        <a:srgbClr val="323232"/>
      </a:dk2>
      <a:lt2>
        <a:srgbClr val="FDFAED"/>
      </a:lt2>
      <a:accent1>
        <a:srgbClr val="9C004B"/>
      </a:accent1>
      <a:accent2>
        <a:srgbClr val="118AB2"/>
      </a:accent2>
      <a:accent3>
        <a:srgbClr val="BF002A"/>
      </a:accent3>
      <a:accent4>
        <a:srgbClr val="94B6D2"/>
      </a:accent4>
      <a:accent5>
        <a:srgbClr val="5F002F"/>
      </a:accent5>
      <a:accent6>
        <a:srgbClr val="008993"/>
      </a:accent6>
      <a:hlink>
        <a:srgbClr val="9C004B"/>
      </a:hlink>
      <a:folHlink>
        <a:srgbClr val="FFD166"/>
      </a:folHlink>
    </a:clrScheme>
    <a:fontScheme name="Test">
      <a:majorFont>
        <a:latin typeface="Charis SIL"/>
        <a:ea typeface=""/>
        <a:cs typeface=""/>
      </a:majorFont>
      <a:minorFont>
        <a:latin typeface="Charis SI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A5866B2-A301-9745-BD6E-6D0BABACDC9C}" vid="{26F7C391-3FA2-5F45-89B7-D0311A410D66}"/>
    </a:ext>
  </a:ext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TB-UR-2020</Template>
  <TotalTime>12675</TotalTime>
  <Words>4832</Words>
  <Application>Microsoft Macintosh PowerPoint</Application>
  <PresentationFormat>Widescreen</PresentationFormat>
  <Paragraphs>694</Paragraphs>
  <Slides>82</Slides>
  <Notes>40</Notes>
  <HiddenSlides>24</HiddenSlides>
  <MMClips>2</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82</vt:i4>
      </vt:variant>
    </vt:vector>
  </HeadingPairs>
  <TitlesOfParts>
    <vt:vector size="96" baseType="lpstr">
      <vt:lpstr>Arial Unicode MS</vt:lpstr>
      <vt:lpstr>ＭＳ Ｐゴシック</vt:lpstr>
      <vt:lpstr>Arial</vt:lpstr>
      <vt:lpstr>Calibri</vt:lpstr>
      <vt:lpstr>Charis SIL</vt:lpstr>
      <vt:lpstr>Frutiger Next LT W1G</vt:lpstr>
      <vt:lpstr>Frutiger Next LT W1G Medium</vt:lpstr>
      <vt:lpstr>Linux Biolinum O</vt:lpstr>
      <vt:lpstr>Linux Libertine O</vt:lpstr>
      <vt:lpstr>Segoe UI Light</vt:lpstr>
      <vt:lpstr>Tamil Sangam MN</vt:lpstr>
      <vt:lpstr>Times New Roman</vt:lpstr>
      <vt:lpstr>Wingdings</vt:lpstr>
      <vt:lpstr>TB-UR-2020</vt:lpstr>
      <vt:lpstr>PowerPoint Presentation</vt:lpstr>
      <vt:lpstr>Outline </vt:lpstr>
      <vt:lpstr>Background</vt:lpstr>
      <vt:lpstr>Location</vt:lpstr>
      <vt:lpstr>Location</vt:lpstr>
      <vt:lpstr>Location</vt:lpstr>
      <vt:lpstr>Location</vt:lpstr>
      <vt:lpstr>History</vt:lpstr>
      <vt:lpstr>History</vt:lpstr>
      <vt:lpstr>History</vt:lpstr>
      <vt:lpstr>Diversity</vt:lpstr>
      <vt:lpstr>Diversity</vt:lpstr>
      <vt:lpstr>Diversity</vt:lpstr>
      <vt:lpstr>Diversity</vt:lpstr>
      <vt:lpstr>Diversity</vt:lpstr>
      <vt:lpstr>Singapore(an) English(es)</vt:lpstr>
      <vt:lpstr>Example</vt:lpstr>
      <vt:lpstr>Example</vt:lpstr>
      <vt:lpstr>Singapore(an) English(es)</vt:lpstr>
      <vt:lpstr>PowerPoint Presentation</vt:lpstr>
      <vt:lpstr>Singapore(an) English(es): Standard</vt:lpstr>
      <vt:lpstr>Singapore(an) English(es): Standard</vt:lpstr>
      <vt:lpstr>Singapore(an) English(es): Standard</vt:lpstr>
      <vt:lpstr>Singapore(an) English(es): Singlish</vt:lpstr>
      <vt:lpstr>Singapore(an) English(es): Singlish</vt:lpstr>
      <vt:lpstr>Singapore(an) English(es): Singlish</vt:lpstr>
      <vt:lpstr>Singapore(an) English(es): Singlish</vt:lpstr>
      <vt:lpstr>Singapore(an) English(es): Singlish</vt:lpstr>
      <vt:lpstr>Singapore(an) English(es)</vt:lpstr>
      <vt:lpstr>Singapore(an) English(es)</vt:lpstr>
      <vt:lpstr>Singapore(an) English(es): Diglossia</vt:lpstr>
      <vt:lpstr>Singapore(an) English(es): Diglossia</vt:lpstr>
      <vt:lpstr>Singapore(an) English(es)</vt:lpstr>
      <vt:lpstr>Singapore(an) English(es)</vt:lpstr>
      <vt:lpstr>Singapore(an) English(es): Indexicality</vt:lpstr>
      <vt:lpstr>Singlish: Case study</vt:lpstr>
      <vt:lpstr>Singlish: Case study</vt:lpstr>
      <vt:lpstr>Singlish: Case study</vt:lpstr>
      <vt:lpstr>PowerPoint Presentation</vt:lpstr>
      <vt:lpstr>English in Singapore</vt:lpstr>
      <vt:lpstr>English in Singapore: Language policies</vt:lpstr>
      <vt:lpstr>English in Singapore: Language policies</vt:lpstr>
      <vt:lpstr>English in Singapore: Language policies</vt:lpstr>
      <vt:lpstr>English in Singapore: Language policies</vt:lpstr>
      <vt:lpstr>English in Singapore: Language policies</vt:lpstr>
      <vt:lpstr>English in Singapore: Language policies</vt:lpstr>
      <vt:lpstr>English in Singapore: Language shift</vt:lpstr>
      <vt:lpstr>English in Singapore: Language shift</vt:lpstr>
      <vt:lpstr>English in Singapore: Language policies</vt:lpstr>
      <vt:lpstr>English in Singapore: Language policies</vt:lpstr>
      <vt:lpstr>English in Singapore: Language policies</vt:lpstr>
      <vt:lpstr>English in Singapore: Language policies</vt:lpstr>
      <vt:lpstr>Current changes</vt:lpstr>
      <vt:lpstr>Current changes: Attitudes towards policies</vt:lpstr>
      <vt:lpstr>Current changes: Attitudes towards policies</vt:lpstr>
      <vt:lpstr>Current changes: Attitudes towards Singlish</vt:lpstr>
      <vt:lpstr>Current changes: Attitudes towards Singlish</vt:lpstr>
      <vt:lpstr>Current changes: Attitudes towards Singlish</vt:lpstr>
      <vt:lpstr>Current changes: Attitudes towards Singlish</vt:lpstr>
      <vt:lpstr>Current changes: Attitudes towards Singlish</vt:lpstr>
      <vt:lpstr>Current changes: Attitudes towards Singlish</vt:lpstr>
      <vt:lpstr>Current changes: Attitudes towards Singlish</vt:lpstr>
      <vt:lpstr>Current changes: Generational Singlish</vt:lpstr>
      <vt:lpstr>Current changes: Generational Singlish</vt:lpstr>
      <vt:lpstr>Current changes: Generational Singlish</vt:lpstr>
      <vt:lpstr>Current changes: Generational Singlish</vt:lpstr>
      <vt:lpstr>Current changes: Generational Singlish</vt:lpstr>
      <vt:lpstr>Current changes: Generational Singlish</vt:lpstr>
      <vt:lpstr>Singapore</vt:lpstr>
      <vt:lpstr>Singapore</vt:lpstr>
      <vt:lpstr>Singapore</vt:lpstr>
      <vt:lpstr>Singapore</vt:lpstr>
      <vt:lpstr>Take-home messages</vt:lpstr>
      <vt:lpstr>Take-home messages</vt:lpstr>
      <vt:lpstr>PowerPoint Presentation</vt:lpstr>
      <vt:lpstr>References</vt:lpstr>
      <vt:lpstr>2.2 The dynamic model</vt:lpstr>
      <vt:lpstr>2.2 The dynamic model</vt:lpstr>
      <vt:lpstr>2.2 The dynamic model</vt:lpstr>
      <vt:lpstr>2.2 The dynamic model</vt:lpstr>
      <vt:lpstr>2.2 The dynamic model</vt:lpstr>
      <vt:lpstr>2.2 The dynamic model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Jakob Leimgruber</dc:creator>
  <cp:lastModifiedBy>Jakob Leimgruber</cp:lastModifiedBy>
  <cp:revision>514</cp:revision>
  <cp:lastPrinted>2024-04-30T10:02:52Z</cp:lastPrinted>
  <dcterms:created xsi:type="dcterms:W3CDTF">2022-06-18T15:30:03Z</dcterms:created>
  <dcterms:modified xsi:type="dcterms:W3CDTF">2026-10-28T20:13:53Z</dcterms:modified>
</cp:coreProperties>
</file>